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39"/>
  </p:notes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 id="268" r:id="rId31"/>
    <p:sldId id="269" r:id="rId32"/>
    <p:sldId id="270" r:id="rId33"/>
    <p:sldId id="271" r:id="rId34"/>
    <p:sldId id="272" r:id="rId35"/>
    <p:sldId id="273" r:id="rId36"/>
    <p:sldId id="274" r:id="rId37"/>
    <p:sldId id="275" r:id="rId3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hewy" charset="1" panose="02000000000000000000"/>
      <p:regular r:id="rId10"/>
    </p:embeddedFont>
    <p:embeddedFont>
      <p:font typeface="Telegraf" charset="1" panose="00000500000000000000"/>
      <p:regular r:id="rId11"/>
    </p:embeddedFont>
    <p:embeddedFont>
      <p:font typeface="Telegraf Bold" charset="1" panose="00000800000000000000"/>
      <p:regular r:id="rId12"/>
    </p:embeddedFont>
    <p:embeddedFont>
      <p:font typeface="Telegraf Bold" charset="1" panose="00000800000000000000"/>
      <p:regular r:id="rId13"/>
    </p:embeddedFont>
    <p:embeddedFont>
      <p:font typeface="Telegraf Bold Bold" charset="1" panose="00000A00000000000000"/>
      <p:regular r:id="rId14"/>
    </p:embeddedFont>
    <p:embeddedFont>
      <p:font typeface="Roboto Mono Regular" charset="1" panose="00000000000000000000"/>
      <p:regular r:id="rId15"/>
    </p:embeddedFont>
    <p:embeddedFont>
      <p:font typeface="Roboto Mono Regular Bold" charset="1" panose="00000000000000000000"/>
      <p:regular r:id="rId16"/>
    </p:embeddedFont>
    <p:embeddedFont>
      <p:font typeface="Roboto Mono Regular Italics" charset="1" panose="00000000000000000000"/>
      <p:regular r:id="rId17"/>
    </p:embeddedFont>
    <p:embeddedFont>
      <p:font typeface="Roboto Mono Regular Bold Italics"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29" Target="slides/slide11.xml" Type="http://schemas.openxmlformats.org/officeDocument/2006/relationships/slide"/><Relationship Id="rId3" Target="viewProps.xml" Type="http://schemas.openxmlformats.org/officeDocument/2006/relationships/viewProps"/><Relationship Id="rId30" Target="slides/slide12.xml" Type="http://schemas.openxmlformats.org/officeDocument/2006/relationships/slide"/><Relationship Id="rId31" Target="slides/slide13.xml" Type="http://schemas.openxmlformats.org/officeDocument/2006/relationships/slide"/><Relationship Id="rId32" Target="slides/slide14.xml" Type="http://schemas.openxmlformats.org/officeDocument/2006/relationships/slide"/><Relationship Id="rId33" Target="slides/slide15.xml" Type="http://schemas.openxmlformats.org/officeDocument/2006/relationships/slide"/><Relationship Id="rId34" Target="slides/slide16.xml" Type="http://schemas.openxmlformats.org/officeDocument/2006/relationships/slide"/><Relationship Id="rId35" Target="slides/slide17.xml" Type="http://schemas.openxmlformats.org/officeDocument/2006/relationships/slide"/><Relationship Id="rId36" Target="slides/slide18.xml" Type="http://schemas.openxmlformats.org/officeDocument/2006/relationships/slide"/><Relationship Id="rId37" Target="slides/slide19.xml" Type="http://schemas.openxmlformats.org/officeDocument/2006/relationships/slide"/><Relationship Id="rId38" Target="slides/slide20.xml" Type="http://schemas.openxmlformats.org/officeDocument/2006/relationships/slide"/><Relationship Id="rId39" Target="notesMasters/notesMaster1.xml" Type="http://schemas.openxmlformats.org/officeDocument/2006/relationships/notesMaster"/><Relationship Id="rId4" Target="theme/theme1.xml" Type="http://schemas.openxmlformats.org/officeDocument/2006/relationships/theme"/><Relationship Id="rId40" Target="theme/theme2.xml" Type="http://schemas.openxmlformats.org/officeDocument/2006/relationships/theme"/><Relationship Id="rId41" Target="notesSlides/notesSlide1.xml" Type="http://schemas.openxmlformats.org/officeDocument/2006/relationships/notesSlide"/><Relationship Id="rId42" Target="notesSlides/notesSlide2.xml" Type="http://schemas.openxmlformats.org/officeDocument/2006/relationships/notesSlide"/><Relationship Id="rId43" Target="notesSlides/notesSlide3.xml" Type="http://schemas.openxmlformats.org/officeDocument/2006/relationships/notesSlide"/><Relationship Id="rId44" Target="notesSlides/notesSlide4.xml" Type="http://schemas.openxmlformats.org/officeDocument/2006/relationships/notesSlide"/><Relationship Id="rId45" Target="notesSlides/notesSlide5.xml" Type="http://schemas.openxmlformats.org/officeDocument/2006/relationships/notesSlide"/><Relationship Id="rId46" Target="notesSlides/notesSlide6.xml" Type="http://schemas.openxmlformats.org/officeDocument/2006/relationships/notesSlide"/><Relationship Id="rId47" Target="notesSlides/notesSlide7.xml" Type="http://schemas.openxmlformats.org/officeDocument/2006/relationships/notesSlide"/><Relationship Id="rId48" Target="notesSlides/notesSlide8.xml" Type="http://schemas.openxmlformats.org/officeDocument/2006/relationships/notesSlide"/><Relationship Id="rId49" Target="notesSlides/notesSlide9.xml" Type="http://schemas.openxmlformats.org/officeDocument/2006/relationships/notesSlide"/><Relationship Id="rId5" Target="tableStyles.xml" Type="http://schemas.openxmlformats.org/officeDocument/2006/relationships/tableStyles"/><Relationship Id="rId50" Target="notesSlides/notesSlide10.xml" Type="http://schemas.openxmlformats.org/officeDocument/2006/relationships/notesSlide"/><Relationship Id="rId51" Target="notesSlides/notesSlide11.xml" Type="http://schemas.openxmlformats.org/officeDocument/2006/relationships/notesSlide"/><Relationship Id="rId52" Target="notesSlides/notesSlide12.xml" Type="http://schemas.openxmlformats.org/officeDocument/2006/relationships/notesSlide"/><Relationship Id="rId53" Target="notesSlides/notesSlide13.xml" Type="http://schemas.openxmlformats.org/officeDocument/2006/relationships/notesSlide"/><Relationship Id="rId54" Target="notesSlides/notesSlide14.xml" Type="http://schemas.openxmlformats.org/officeDocument/2006/relationships/notesSlide"/><Relationship Id="rId55" Target="notesSlides/notesSlide15.xml" Type="http://schemas.openxmlformats.org/officeDocument/2006/relationships/notesSlide"/><Relationship Id="rId56" Target="notesSlides/notesSlide16.xml" Type="http://schemas.openxmlformats.org/officeDocument/2006/relationships/notesSlide"/><Relationship Id="rId57" Target="notesSlides/notesSlide17.xml" Type="http://schemas.openxmlformats.org/officeDocument/2006/relationships/notesSlide"/><Relationship Id="rId58" Target="notesSlides/notesSlide18.xml" Type="http://schemas.openxmlformats.org/officeDocument/2006/relationships/notesSlide"/><Relationship Id="rId59" Target="notesSlides/notesSlide19.xml" Type="http://schemas.openxmlformats.org/officeDocument/2006/relationships/notesSlide"/><Relationship Id="rId6" Target="fonts/font6.fntdata" Type="http://schemas.openxmlformats.org/officeDocument/2006/relationships/font"/><Relationship Id="rId60" Target="notesSlides/notesSlide20.xml" Type="http://schemas.openxmlformats.org/officeDocument/2006/relationships/note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FHT2cxfxQ.mp4>
</file>

<file path=ppt/media/VAFHT_5qPzA.mp4>
</file>

<file path=ppt/media/VAFHXzsDN54.mp4>
</file>

<file path=ppt/media/VAFHYF4uoCs.mp4>
</file>

<file path=ppt/media/VAFHYMLDJq0.mp4>
</file>

<file path=ppt/media/image1.png>
</file>

<file path=ppt/media/image10.png>
</file>

<file path=ppt/media/image11.png>
</file>

<file path=ppt/media/image12.png>
</file>

<file path=ppt/media/image13.png>
</file>

<file path=ppt/media/image14.png>
</file>

<file path=ppt/media/image15.svg>
</file>

<file path=ppt/media/image16.jpeg>
</file>

<file path=ppt/media/image17.jpeg>
</file>

<file path=ppt/media/image18.jpeg>
</file>

<file path=ppt/media/image19.jpeg>
</file>

<file path=ppt/media/image2.svg>
</file>

<file path=ppt/media/image20.jpeg>
</file>

<file path=ppt/media/image21.png>
</file>

<file path=ppt/media/image22.pn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2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Welcome to the mid year progress video for project 127: a pedagogic ide.</a:t>
            </a:r>
          </a:p>
          <a:p>
            <a:r>
              <a:rPr lang="en-US"/>
              <a:t/>
            </a:r>
          </a:p>
          <a:p>
            <a:r>
              <a:rPr lang="en-US"/>
              <a:t>I'm Keith and I'll be presenting with Yulia.</a:t>
            </a:r>
          </a:p>
          <a:p>
            <a:r>
              <a:rPr lang="en-US"/>
              <a:t/>
            </a:r>
          </a:p>
          <a:p>
            <a:r>
              <a:rPr lang="en-US"/>
              <a:t>We are building a web-based IDE to assist students with problem solving.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designing a solution page allows the student to highlight sections of the problem prompt and associate actions with them.</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user's highlights are stored within their user document, and includes the string indexes for where the highlight begins and ends, as well as the associated action.</a:t>
            </a:r>
          </a:p>
          <a:p>
            <a:r>
              <a:rPr lang="en-US"/>
              <a:t/>
            </a:r>
          </a:p>
          <a:p>
            <a:r>
              <a:rPr lang="en-US"/>
              <a:t>Detecting what a user has highlighted is achieved through manual traversal through the HTML DOM Tree, visiting the sibling nodes until the start and end indices of the problem statement have been reached.</a:t>
            </a:r>
          </a:p>
          <a:p>
            <a:r>
              <a:rPr lang="en-US"/>
              <a:t/>
            </a:r>
          </a:p>
          <a:p>
            <a:r>
              <a:rPr lang="en-US"/>
              <a:t>Markup is inserted at highlight indexes to add the highlighting and annotation for the user.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evaluating a solution page allows the student to select actions from a list which includes actions they have created, and actions provided by the instructor.</a:t>
            </a:r>
          </a:p>
          <a:p>
            <a:r>
              <a:rPr lang="en-US"/>
              <a:t/>
            </a:r>
          </a:p>
          <a:p>
            <a:r>
              <a:rPr lang="en-US"/>
              <a:t>The student can re-arrange these actions to form their final solution design.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instructor's actions are included in the Question while the user's actions are associated with that specific user.</a:t>
            </a:r>
          </a:p>
          <a:p>
            <a:r>
              <a:rPr lang="en-US"/>
              <a:t/>
            </a:r>
          </a:p>
          <a:p>
            <a:r>
              <a:rPr lang="en-US"/>
              <a:t>The user object also tracks which actions are used and their order.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is the page where a student can begin implementing their solution.</a:t>
            </a:r>
          </a:p>
          <a:p>
            <a:r>
              <a:rPr lang="en-US"/>
              <a:t>Here we can generate comments from the design constructed on the previous page.</a:t>
            </a:r>
          </a:p>
          <a:p>
            <a:r>
              <a:rPr lang="en-US"/>
              <a:t>I'm now going to paste in a solution.</a:t>
            </a:r>
          </a:p>
          <a:p>
            <a:r>
              <a:rPr lang="en-US"/>
              <a:t>Let's run it.</a:t>
            </a:r>
          </a:p>
          <a:p>
            <a:r>
              <a:rPr lang="en-US"/>
              <a:t>Let's add an input of [1,1]</a:t>
            </a:r>
          </a:p>
          <a:p>
            <a:r>
              <a:rPr lang="en-US"/>
              <a:t>And the output is 1 - what we expect.</a:t>
            </a:r>
          </a:p>
          <a:p>
            <a:r>
              <a:rPr lang="en-US"/>
              <a:t/>
            </a:r>
          </a:p>
          <a:p>
            <a:r>
              <a:rPr lang="en-US"/>
              <a:t>--------------------------</a:t>
            </a:r>
          </a:p>
          <a:p>
            <a:r>
              <a:rPr lang="en-US"/>
              <a:t/>
            </a:r>
          </a:p>
          <a:p>
            <a:r>
              <a:rPr lang="en-US"/>
              <a:t>Code editing demo w/ a solution to the rainfall problem.</a:t>
            </a:r>
          </a:p>
          <a:p>
            <a:r>
              <a:rPr lang="en-US"/>
              <a:t/>
            </a:r>
          </a:p>
          <a:p>
            <a:r>
              <a:rPr lang="en-US"/>
              <a:t>Code running demo</a:t>
            </a:r>
          </a:p>
          <a:p>
            <a:r>
              <a:rPr lang="en-US"/>
              <a:t/>
            </a:r>
          </a:p>
          <a:p>
            <a:r>
              <a:rPr lang="en-US"/>
              <a:t>Show an incomplete solution and the error associated with it</a:t>
            </a:r>
          </a:p>
          <a:p>
            <a:r>
              <a:rPr lang="en-US"/>
              <a:t/>
            </a:r>
          </a:p>
          <a:p>
            <a:r>
              <a:rPr lang="en-US"/>
              <a:t>Check the problem again</a:t>
            </a:r>
          </a:p>
          <a:p>
            <a:r>
              <a:rPr lang="en-US"/>
              <a:t/>
            </a:r>
          </a:p>
          <a:p>
            <a:r>
              <a:rPr lang="en-US"/>
              <a:t>Fix the error and run again, see the output.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For the implementation page, we used the Monaco code editor. For easy integration with React, we used the @monaco-editor/react npm package.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test-case page allows a student to run their code against provided test cases. </a:t>
            </a:r>
          </a:p>
          <a:p>
            <a:r>
              <a:rPr lang="en-US"/>
              <a:t/>
            </a:r>
          </a:p>
          <a:p>
            <a:r>
              <a:rPr lang="en-US"/>
              <a:t>Students can only run test cases that they solved on the problem page. The rest will be disabled.</a:t>
            </a:r>
          </a:p>
          <a:p>
            <a:r>
              <a:rPr lang="en-US"/>
              <a:t>Let's run them.</a:t>
            </a:r>
          </a:p>
          <a:p>
            <a:r>
              <a:rPr lang="en-US"/>
              <a:t/>
            </a:r>
          </a:p>
          <a:p>
            <a:r>
              <a:rPr lang="en-US"/>
              <a:t>One test case failed, let's add some code to our solution to fix this.</a:t>
            </a:r>
          </a:p>
          <a:p>
            <a:r>
              <a:rPr lang="en-US"/>
              <a:t>Now let's run it again.</a:t>
            </a:r>
          </a:p>
          <a:p>
            <a:r>
              <a:rPr lang="en-US"/>
              <a:t>All good!</a:t>
            </a:r>
          </a:p>
          <a:p>
            <a:r>
              <a:rPr lang="en-US"/>
              <a:t/>
            </a:r>
          </a:p>
          <a:p>
            <a:r>
              <a:rPr lang="en-US"/>
              <a:t>A student can also add their own test case.</a:t>
            </a:r>
          </a:p>
          <a:p>
            <a:r>
              <a:rPr lang="en-US"/>
              <a:t>Let's add one. </a:t>
            </a:r>
          </a:p>
          <a:p>
            <a:r>
              <a:rPr lang="en-US"/>
              <a:t>[7, 7, 9, 2]</a:t>
            </a:r>
          </a:p>
          <a:p>
            <a:r>
              <a:rPr lang="en-US"/>
              <a:t>answer is 6.250000</a:t>
            </a:r>
          </a:p>
          <a:p>
            <a:r>
              <a:rPr lang="en-US"/>
              <a:t>and we can run that one too</a:t>
            </a:r>
          </a:p>
          <a:p>
            <a:r>
              <a:rPr lang="en-US"/>
              <a:t>we can also delete it if we like.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To run student code, we used the JobeInABox repository, which provides a Docker container image for a Jobe server. Jobe is a server that allows us to run code in many different programming languages.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To host JobeInABox containers, we decided to use Google Cloud Run.</a:t>
            </a:r>
          </a:p>
          <a:p>
            <a:r>
              <a:rPr lang="en-US"/>
              <a:t>To launch our code runner service, I built the JobeInABox docker image, and then uploaded it to cloud run.</a:t>
            </a:r>
          </a:p>
          <a:p>
            <a:r>
              <a:rPr lang="en-US"/>
              <a:t>This gives us a publically accessible URL, exposing a REST API for the underlying Jobe server. Cloud Run handles load balancing automatically.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To run the student code submissions, each question requires a code wrapper.</a:t>
            </a:r>
          </a:p>
          <a:p>
            <a:r>
              <a:rPr lang="en-US"/>
              <a:t/>
            </a:r>
          </a:p>
          <a:p>
            <a:r>
              <a:rPr lang="en-US"/>
              <a:t>This is to make the logic behind running student code for each submission as generic as possible.</a:t>
            </a:r>
          </a:p>
          <a:p>
            <a:r>
              <a:rPr lang="en-US"/>
              <a:t/>
            </a:r>
          </a:p>
          <a:p>
            <a:r>
              <a:rPr lang="en-US"/>
              <a:t>The main task is to parse the inputs, and call the student's function.</a:t>
            </a:r>
          </a:p>
          <a:p>
            <a:r>
              <a:rPr lang="en-US"/>
              <a:t/>
            </a:r>
          </a:p>
          <a:p>
            <a:r>
              <a:rPr lang="en-US"/>
              <a:t>The wrapper is written in the question's native language, in this case in C.</a:t>
            </a:r>
          </a:p>
          <a:p>
            <a:r>
              <a:rPr lang="en-US"/>
              <a:t/>
            </a:r>
          </a:p>
          <a:p>
            <a:r>
              <a:rPr lang="en-US"/>
              <a:t>For this question, the wrapper can correctly parse a wide range of different input formats, including these.</a:t>
            </a:r>
          </a:p>
          <a:p>
            <a:r>
              <a:rPr lang="en-US"/>
              <a:t/>
            </a:r>
          </a:p>
          <a:p>
            <a:r>
              <a:rPr lang="en-US"/>
              <a:t>When the student hits the run button, their code is inserted into the code wrapper, and sent in the payload of an HTTP POST request to the Cloud Run server. The request is then routed to an available Jobe instance.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First, Yulia will cover the setup of our project.</a:t>
            </a:r>
          </a:p>
          <a:p>
            <a:r>
              <a:rPr lang="en-US"/>
              <a:t/>
            </a:r>
          </a:p>
          <a:p>
            <a:r>
              <a:rPr lang="en-US"/>
              <a:t>Second, I'll talk about the setup of Firebase.</a:t>
            </a:r>
          </a:p>
          <a:p>
            <a:r>
              <a:rPr lang="en-US"/>
              <a:t/>
            </a:r>
          </a:p>
          <a:p>
            <a:r>
              <a:rPr lang="en-US"/>
              <a:t>Last, we will present a demo of our application so far, and talk a little about how it was designed and implemented.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Thats it. </a:t>
            </a:r>
          </a:p>
          <a:p>
            <a:r>
              <a:rPr lang="en-US"/>
              <a:t>Thanks for listening to our mid year progress video!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first step in developing our IDE was setting up the project.</a:t>
            </a:r>
          </a:p>
          <a:p>
            <a:r>
              <a:rPr lang="en-US"/>
              <a:t/>
            </a:r>
          </a:p>
          <a:p>
            <a:r>
              <a:rPr lang="en-US"/>
              <a:t>We chose to use React for development.</a:t>
            </a:r>
          </a:p>
          <a:p>
            <a:r>
              <a:rPr lang="en-US"/>
              <a:t>We also chose to use Typescript for it's static typing.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ESLint, Prettier and Husky help ensure a consistent and clean code base.</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Mantine UI and Tailwind CSS assist us with building our user interface.</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Version control is managed using Git, and our source code is hosted on GitHub. We have a GitHub action set up which deploys a live preview when pull requests are created, and updates the production deployment when it is merged.</a:t>
            </a:r>
          </a:p>
          <a:p>
            <a:r>
              <a:rPr lang="en-US"/>
              <a:t/>
            </a:r>
          </a:p>
          <a:p>
            <a:r>
              <a:rPr lang="en-US"/>
              <a:t>All of our hosting, content delivery, and database services are handled by firebase.</a:t>
            </a:r>
          </a:p>
          <a:p>
            <a:r>
              <a:rPr lang="en-US"/>
              <a:t/>
            </a:r>
          </a:p>
          <a:p>
            <a:r>
              <a:rPr lang="en-US"/>
              <a:t>Now Yulia will start the demo.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first page in our IDE is the problem page. </a:t>
            </a:r>
          </a:p>
          <a:p>
            <a:r>
              <a:rPr lang="en-US"/>
              <a:t>The problem page is designed to help a student understand the problem at hand as well as test their understanding of it. </a:t>
            </a:r>
          </a:p>
          <a:p>
            <a:r>
              <a:rPr lang="en-US"/>
              <a:t>Over here we have the problem displayed. </a:t>
            </a:r>
          </a:p>
          <a:p>
            <a:r>
              <a:rPr lang="en-US"/>
              <a:t>Once we have read through the problem, we can solve some test cases to test our understanding. Let's try this out. </a:t>
            </a:r>
          </a:p>
          <a:p>
            <a:r>
              <a:rPr lang="en-US"/>
              <a:t>DEMO:</a:t>
            </a:r>
          </a:p>
          <a:p>
            <a:r>
              <a:rPr lang="en-US"/>
              <a:t>simple test case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When designing the problem page, an important part was designing the database schema. We store information about a problem in the questions collection in our Firestore database.</a:t>
            </a:r>
          </a:p>
          <a:p>
            <a:r>
              <a:rPr lang="en-US"/>
              <a:t>Each Question document has the schema shown on the screen.</a:t>
            </a:r>
          </a:p>
          <a:p>
            <a:r>
              <a:rPr lang="en-US"/>
              <a:t>A question has text, a map of test cases, a default file of code, and another field which will be explained later.</a:t>
            </a:r>
          </a:p>
          <a:p>
            <a:r>
              <a:rPr lang="en-US"/>
              <a:t>------------------------</a:t>
            </a:r>
          </a:p>
          <a:p>
            <a:r>
              <a:rPr lang="en-US"/>
              <a:t>Each Question has some text. It also has a testCases field, which is a Map that has its key as the input, and its value as the expected output. </a:t>
            </a:r>
          </a:p>
          <a:p>
            <a:r>
              <a:rPr lang="en-US"/>
              <a:t>The purpose of the defaultListItems field will be described later in this video, and the defaultFile is the default code given to the student to act as a starting point.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 user's solved test cases are stored in a User document's solvedTestCases field.</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7.jpeg" Type="http://schemas.openxmlformats.org/officeDocument/2006/relationships/image"/><Relationship Id="rId4" Target="../media/VAFHYMLDJq0.mp4" Type="http://schemas.openxmlformats.org/officeDocument/2006/relationships/video"/><Relationship Id="rId5" Target="../media/VAFHYMLDJq0.mp4" Type="http://schemas.microsoft.com/office/2007/relationships/media"/></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8.jpeg" Type="http://schemas.openxmlformats.org/officeDocument/2006/relationships/image"/><Relationship Id="rId4" Target="../media/VAFHYF4uoCs.mp4" Type="http://schemas.openxmlformats.org/officeDocument/2006/relationships/video"/><Relationship Id="rId5" Target="../media/VAFHYF4uoCs.mp4" Type="http://schemas.microsoft.com/office/2007/relationships/media"/></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9.jpeg" Type="http://schemas.openxmlformats.org/officeDocument/2006/relationships/image"/><Relationship Id="rId4" Target="../media/VAFHT2cxfxQ.mp4" Type="http://schemas.openxmlformats.org/officeDocument/2006/relationships/video"/><Relationship Id="rId5" Target="../media/VAFHT2cxfxQ.mp4" Type="http://schemas.microsoft.com/office/2007/relationships/media"/></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20.jpeg" Type="http://schemas.openxmlformats.org/officeDocument/2006/relationships/image"/><Relationship Id="rId4" Target="../media/VAFHXzsDN54.mp4" Type="http://schemas.openxmlformats.org/officeDocument/2006/relationships/video"/><Relationship Id="rId5" Target="../media/VAFHXzsDN54.mp4" Type="http://schemas.microsoft.com/office/2007/relationships/media"/></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2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9.xml" Type="http://schemas.openxmlformats.org/officeDocument/2006/relationships/notesSlide"/><Relationship Id="rId3" Target="../media/image2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0.xml" Type="http://schemas.openxmlformats.org/officeDocument/2006/relationships/notesSlid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png" Type="http://schemas.openxmlformats.org/officeDocument/2006/relationships/image"/><Relationship Id="rId2" Target="../notesSlides/notesSlide4.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 Id="rId9"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12" Target="../media/image8.png" Type="http://schemas.openxmlformats.org/officeDocument/2006/relationships/image"/><Relationship Id="rId2" Target="../notesSlides/notesSlide5.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 Id="rId9"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1.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1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6.jpeg" Type="http://schemas.openxmlformats.org/officeDocument/2006/relationships/image"/><Relationship Id="rId4" Target="../media/VAFHT_5qPzA.mp4" Type="http://schemas.openxmlformats.org/officeDocument/2006/relationships/video"/><Relationship Id="rId5" Target="../media/VAFHT_5qPzA.mp4" Type="http://schemas.microsoft.com/office/2007/relationships/media"/></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406854" cy="2575832"/>
          </a:xfrm>
          <a:prstGeom prst="rect">
            <a:avLst/>
          </a:prstGeom>
          <a:solidFill>
            <a:srgbClr val="56C02B"/>
          </a:solidFill>
        </p:spPr>
      </p:sp>
      <p:grpSp>
        <p:nvGrpSpPr>
          <p:cNvPr name="Group 3" id="3"/>
          <p:cNvGrpSpPr/>
          <p:nvPr/>
        </p:nvGrpSpPr>
        <p:grpSpPr>
          <a:xfrm rot="0">
            <a:off x="2074240" y="2146923"/>
            <a:ext cx="11581511" cy="5998597"/>
            <a:chOff x="0" y="0"/>
            <a:chExt cx="15442014" cy="7998129"/>
          </a:xfrm>
        </p:grpSpPr>
        <p:sp>
          <p:nvSpPr>
            <p:cNvPr name="TextBox 4" id="4"/>
            <p:cNvSpPr txBox="true"/>
            <p:nvPr/>
          </p:nvSpPr>
          <p:spPr>
            <a:xfrm rot="0">
              <a:off x="0" y="7176862"/>
              <a:ext cx="15442014" cy="821267"/>
            </a:xfrm>
            <a:prstGeom prst="rect">
              <a:avLst/>
            </a:prstGeom>
          </p:spPr>
          <p:txBody>
            <a:bodyPr anchor="t" rtlCol="false" tIns="0" lIns="0" bIns="0" rIns="0">
              <a:spAutoFit/>
            </a:bodyPr>
            <a:lstStyle/>
            <a:p>
              <a:pPr>
                <a:lnSpc>
                  <a:spcPts val="4900"/>
                </a:lnSpc>
                <a:spcBef>
                  <a:spcPct val="0"/>
                </a:spcBef>
              </a:pPr>
              <a:r>
                <a:rPr lang="en-US" sz="3500">
                  <a:solidFill>
                    <a:srgbClr val="000000"/>
                  </a:solidFill>
                  <a:latin typeface="Telegraf"/>
                </a:rPr>
                <a:t>#127: </a:t>
              </a:r>
              <a:r>
                <a:rPr lang="en-US" sz="3500">
                  <a:solidFill>
                    <a:srgbClr val="E866B0"/>
                  </a:solidFill>
                  <a:latin typeface="Telegraf Bold"/>
                </a:rPr>
                <a:t>A Pedagogic IDE</a:t>
              </a:r>
            </a:p>
          </p:txBody>
        </p:sp>
        <p:sp>
          <p:nvSpPr>
            <p:cNvPr name="TextBox 5" id="5"/>
            <p:cNvSpPr txBox="true"/>
            <p:nvPr/>
          </p:nvSpPr>
          <p:spPr>
            <a:xfrm rot="0">
              <a:off x="0" y="57150"/>
              <a:ext cx="15442014" cy="6927850"/>
            </a:xfrm>
            <a:prstGeom prst="rect">
              <a:avLst/>
            </a:prstGeom>
          </p:spPr>
          <p:txBody>
            <a:bodyPr anchor="t" rtlCol="false" tIns="0" lIns="0" bIns="0" rIns="0">
              <a:spAutoFit/>
            </a:bodyPr>
            <a:lstStyle/>
            <a:p>
              <a:pPr>
                <a:lnSpc>
                  <a:spcPts val="13125"/>
                </a:lnSpc>
              </a:pPr>
              <a:r>
                <a:rPr lang="en-US" sz="12500">
                  <a:solidFill>
                    <a:srgbClr val="000000"/>
                  </a:solidFill>
                  <a:latin typeface="Telegraf Bold"/>
                </a:rPr>
                <a:t>Mid-year Progress Video</a:t>
              </a:r>
            </a:p>
          </p:txBody>
        </p:sp>
      </p:grpSp>
      <p:sp>
        <p:nvSpPr>
          <p:cNvPr name="AutoShape 6" id="6"/>
          <p:cNvSpPr/>
          <p:nvPr/>
        </p:nvSpPr>
        <p:spPr>
          <a:xfrm rot="0">
            <a:off x="0" y="2570389"/>
            <a:ext cx="406854" cy="2575832"/>
          </a:xfrm>
          <a:prstGeom prst="rect">
            <a:avLst/>
          </a:prstGeom>
          <a:solidFill>
            <a:srgbClr val="E866B0"/>
          </a:solidFill>
        </p:spPr>
      </p:sp>
      <p:sp>
        <p:nvSpPr>
          <p:cNvPr name="AutoShape 7" id="7"/>
          <p:cNvSpPr/>
          <p:nvPr/>
        </p:nvSpPr>
        <p:spPr>
          <a:xfrm rot="0">
            <a:off x="0" y="5140779"/>
            <a:ext cx="406854" cy="2575832"/>
          </a:xfrm>
          <a:prstGeom prst="rect">
            <a:avLst/>
          </a:prstGeom>
          <a:solidFill>
            <a:srgbClr val="FCC30B"/>
          </a:solidFill>
        </p:spPr>
      </p:sp>
      <p:sp>
        <p:nvSpPr>
          <p:cNvPr name="AutoShape 8" id="8"/>
          <p:cNvSpPr/>
          <p:nvPr/>
        </p:nvSpPr>
        <p:spPr>
          <a:xfrm rot="0">
            <a:off x="0" y="7711168"/>
            <a:ext cx="406854" cy="2575832"/>
          </a:xfrm>
          <a:prstGeom prst="rect">
            <a:avLst/>
          </a:prstGeom>
          <a:solidFill>
            <a:srgbClr val="26BDE2"/>
          </a:solidFill>
        </p:spPr>
      </p:sp>
      <p:sp>
        <p:nvSpPr>
          <p:cNvPr name="TextBox 9" id="9"/>
          <p:cNvSpPr txBox="true"/>
          <p:nvPr/>
        </p:nvSpPr>
        <p:spPr>
          <a:xfrm rot="0">
            <a:off x="14955158" y="8679815"/>
            <a:ext cx="2304142" cy="578485"/>
          </a:xfrm>
          <a:prstGeom prst="rect">
            <a:avLst/>
          </a:prstGeom>
        </p:spPr>
        <p:txBody>
          <a:bodyPr anchor="t" rtlCol="false" tIns="0" lIns="0" bIns="0" rIns="0">
            <a:spAutoFit/>
          </a:bodyPr>
          <a:lstStyle/>
          <a:p>
            <a:pPr algn="r">
              <a:lnSpc>
                <a:spcPts val="2210"/>
              </a:lnSpc>
            </a:pPr>
            <a:r>
              <a:rPr lang="en-US" sz="1700" spc="17">
                <a:solidFill>
                  <a:srgbClr val="000000"/>
                </a:solidFill>
                <a:latin typeface="Telegraf"/>
              </a:rPr>
              <a:t>Yulia Pechorina and Keith Anderson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pic>
        <p:nvPicPr>
          <p:cNvPr name="Picture 3" id="3">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1028700" y="1541715"/>
            <a:ext cx="16230600" cy="7203570"/>
          </a:xfrm>
          <a:prstGeom prst="rect">
            <a:avLst/>
          </a:prstGeom>
        </p:spPr>
      </p:pic>
      <p:sp>
        <p:nvSpPr>
          <p:cNvPr name="TextBox 4" id="4"/>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Keith Anderson</a:t>
            </a:r>
          </a:p>
        </p:txBody>
      </p:sp>
    </p:spTree>
  </p:cSld>
  <p:clrMapOvr>
    <a:masterClrMapping/>
  </p:clrMapOvr>
  <p:timing>
    <p:tnLst>
      <p:par>
        <p:cTn dur="indefinite" restart="never" nodeType="tmRoot">
          <p:childTnLst>
            <p:video>
              <p:cMediaNode vol="100000">
                <p:cTn fill="hold" display="false">
                  <p:stCondLst>
                    <p:cond delay="indefinite"/>
                  </p:stCondLst>
                </p:cTn>
                <p:tgtEl>
                  <p:spTgt spid="3"/>
                </p:tgtEl>
              </p:cMediaNode>
            </p:video>
          </p:childTnLst>
        </p:cTn>
      </p:par>
    </p:tnLst>
  </p:timing>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sp>
        <p:nvSpPr>
          <p:cNvPr name="TextBox 3" id="3"/>
          <p:cNvSpPr txBox="true"/>
          <p:nvPr/>
        </p:nvSpPr>
        <p:spPr>
          <a:xfrm rot="0">
            <a:off x="1417050" y="3719638"/>
            <a:ext cx="11324389" cy="3842385"/>
          </a:xfrm>
          <a:prstGeom prst="rect">
            <a:avLst/>
          </a:prstGeom>
        </p:spPr>
        <p:txBody>
          <a:bodyPr anchor="t" rtlCol="false" tIns="0" lIns="0" bIns="0" rIns="0">
            <a:spAutoFit/>
          </a:bodyPr>
          <a:lstStyle/>
          <a:p>
            <a:pPr marL="777240" indent="-388620" lvl="1">
              <a:lnSpc>
                <a:spcPts val="5040"/>
              </a:lnSpc>
              <a:buFont typeface="Arial"/>
              <a:buChar char="•"/>
            </a:pPr>
            <a:r>
              <a:rPr lang="en-US" sz="3600">
                <a:solidFill>
                  <a:srgbClr val="000000"/>
                </a:solidFill>
                <a:latin typeface="Telegraf"/>
              </a:rPr>
              <a:t> Indices of highlight are calculated</a:t>
            </a:r>
          </a:p>
          <a:p>
            <a:pPr marL="777240" indent="-388620" lvl="1">
              <a:lnSpc>
                <a:spcPts val="5040"/>
              </a:lnSpc>
              <a:buFont typeface="Arial"/>
              <a:buChar char="•"/>
            </a:pPr>
            <a:r>
              <a:rPr lang="en-US" sz="3600">
                <a:solidFill>
                  <a:srgbClr val="000000"/>
                </a:solidFill>
                <a:latin typeface="Telegraf"/>
              </a:rPr>
              <a:t> </a:t>
            </a:r>
            <a:r>
              <a:rPr lang="en-US" sz="3600">
                <a:solidFill>
                  <a:srgbClr val="000000"/>
                </a:solidFill>
                <a:latin typeface="Telegraf Bold"/>
              </a:rPr>
              <a:t>Highlight </a:t>
            </a:r>
            <a:r>
              <a:rPr lang="en-US" sz="3600">
                <a:solidFill>
                  <a:srgbClr val="000000"/>
                </a:solidFill>
                <a:latin typeface="Telegraf"/>
              </a:rPr>
              <a:t>object is saved to </a:t>
            </a:r>
            <a:r>
              <a:rPr lang="en-US" sz="3600">
                <a:solidFill>
                  <a:srgbClr val="000000"/>
                </a:solidFill>
                <a:latin typeface="Telegraf Bold"/>
              </a:rPr>
              <a:t>User</a:t>
            </a:r>
            <a:r>
              <a:rPr lang="en-US" sz="3600">
                <a:solidFill>
                  <a:srgbClr val="000000"/>
                </a:solidFill>
                <a:latin typeface="Telegraf"/>
              </a:rPr>
              <a:t> document</a:t>
            </a:r>
          </a:p>
          <a:p>
            <a:pPr marL="777240" indent="-388620" lvl="1">
              <a:lnSpc>
                <a:spcPts val="5040"/>
              </a:lnSpc>
              <a:buFont typeface="Arial"/>
              <a:buChar char="•"/>
            </a:pPr>
            <a:r>
              <a:rPr lang="en-US" sz="3600">
                <a:solidFill>
                  <a:srgbClr val="000000"/>
                </a:solidFill>
                <a:latin typeface="Telegraf"/>
              </a:rPr>
              <a:t> </a:t>
            </a:r>
            <a:r>
              <a:rPr lang="en-US" sz="3600">
                <a:solidFill>
                  <a:srgbClr val="000000"/>
                </a:solidFill>
                <a:latin typeface="Telegraf"/>
              </a:rPr>
              <a:t>Problem text is sliced according to indices</a:t>
            </a:r>
          </a:p>
          <a:p>
            <a:pPr marL="777240" indent="-388620" lvl="1">
              <a:lnSpc>
                <a:spcPts val="5040"/>
              </a:lnSpc>
              <a:buFont typeface="Arial"/>
              <a:buChar char="•"/>
            </a:pPr>
            <a:r>
              <a:rPr lang="en-US" sz="3600">
                <a:solidFill>
                  <a:srgbClr val="000000"/>
                </a:solidFill>
                <a:latin typeface="Telegraf"/>
              </a:rPr>
              <a:t> </a:t>
            </a:r>
            <a:r>
              <a:rPr lang="en-US" sz="3600">
                <a:solidFill>
                  <a:srgbClr val="000000"/>
                </a:solidFill>
                <a:latin typeface="Telegraf"/>
              </a:rPr>
              <a:t>&lt;mark&gt; and &lt;span&gt; elements are inserted for the highlight and tooltips respectively</a:t>
            </a:r>
          </a:p>
          <a:p>
            <a:pPr marL="777240" indent="-388620" lvl="1">
              <a:lnSpc>
                <a:spcPts val="5040"/>
              </a:lnSpc>
              <a:buFont typeface="Arial"/>
              <a:buChar char="•"/>
            </a:pPr>
            <a:r>
              <a:rPr lang="en-US" sz="3600">
                <a:solidFill>
                  <a:srgbClr val="000000"/>
                </a:solidFill>
                <a:latin typeface="Telegraf"/>
              </a:rPr>
              <a:t> </a:t>
            </a:r>
            <a:r>
              <a:rPr lang="en-US" sz="3600">
                <a:solidFill>
                  <a:srgbClr val="000000"/>
                </a:solidFill>
                <a:latin typeface="Telegraf"/>
              </a:rPr>
              <a:t>Final preformatted HTML string is rendered.</a:t>
            </a:r>
          </a:p>
        </p:txBody>
      </p:sp>
      <p:sp>
        <p:nvSpPr>
          <p:cNvPr name="TextBox 4" id="4"/>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Design Page</a:t>
            </a:r>
          </a:p>
        </p:txBody>
      </p:sp>
      <p:sp>
        <p:nvSpPr>
          <p:cNvPr name="TextBox 5" id="5"/>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Keith Anderson</a:t>
            </a:r>
          </a:p>
        </p:txBody>
      </p:sp>
      <p:grpSp>
        <p:nvGrpSpPr>
          <p:cNvPr name="Group 6" id="6"/>
          <p:cNvGrpSpPr/>
          <p:nvPr/>
        </p:nvGrpSpPr>
        <p:grpSpPr>
          <a:xfrm rot="0">
            <a:off x="13773150" y="3824413"/>
            <a:ext cx="3424773" cy="4012324"/>
            <a:chOff x="0" y="0"/>
            <a:chExt cx="4566364" cy="5349765"/>
          </a:xfrm>
        </p:grpSpPr>
        <p:grpSp>
          <p:nvGrpSpPr>
            <p:cNvPr name="Group 7" id="7"/>
            <p:cNvGrpSpPr/>
            <p:nvPr/>
          </p:nvGrpSpPr>
          <p:grpSpPr>
            <a:xfrm rot="0">
              <a:off x="0" y="0"/>
              <a:ext cx="4566364" cy="5349765"/>
              <a:chOff x="0" y="0"/>
              <a:chExt cx="1589996" cy="1862775"/>
            </a:xfrm>
          </p:grpSpPr>
          <p:sp>
            <p:nvSpPr>
              <p:cNvPr name="Freeform 8" id="8"/>
              <p:cNvSpPr/>
              <p:nvPr/>
            </p:nvSpPr>
            <p:spPr>
              <a:xfrm>
                <a:off x="0" y="0"/>
                <a:ext cx="1589997" cy="1862775"/>
              </a:xfrm>
              <a:custGeom>
                <a:avLst/>
                <a:gdLst/>
                <a:ahLst/>
                <a:cxnLst/>
                <a:rect r="r" b="b" t="t" l="l"/>
                <a:pathLst>
                  <a:path h="1862775" w="1589997">
                    <a:moveTo>
                      <a:pt x="1465536" y="1862775"/>
                    </a:moveTo>
                    <a:lnTo>
                      <a:pt x="124460" y="1862775"/>
                    </a:lnTo>
                    <a:cubicBezTo>
                      <a:pt x="55880" y="1862775"/>
                      <a:pt x="0" y="1806895"/>
                      <a:pt x="0" y="1738315"/>
                    </a:cubicBezTo>
                    <a:lnTo>
                      <a:pt x="0" y="124460"/>
                    </a:lnTo>
                    <a:cubicBezTo>
                      <a:pt x="0" y="55880"/>
                      <a:pt x="55880" y="0"/>
                      <a:pt x="124460" y="0"/>
                    </a:cubicBezTo>
                    <a:lnTo>
                      <a:pt x="1465537" y="0"/>
                    </a:lnTo>
                    <a:cubicBezTo>
                      <a:pt x="1534117" y="0"/>
                      <a:pt x="1589997" y="55880"/>
                      <a:pt x="1589997" y="124460"/>
                    </a:cubicBezTo>
                    <a:lnTo>
                      <a:pt x="1589997" y="1738315"/>
                    </a:lnTo>
                    <a:cubicBezTo>
                      <a:pt x="1589997" y="1806895"/>
                      <a:pt x="1534117" y="1862775"/>
                      <a:pt x="1465537" y="1862775"/>
                    </a:cubicBezTo>
                    <a:close/>
                  </a:path>
                </a:pathLst>
              </a:custGeom>
              <a:solidFill>
                <a:srgbClr val="F1F0FF"/>
              </a:solidFill>
            </p:spPr>
          </p:sp>
        </p:grpSp>
        <p:grpSp>
          <p:nvGrpSpPr>
            <p:cNvPr name="Group 9" id="9"/>
            <p:cNvGrpSpPr/>
            <p:nvPr/>
          </p:nvGrpSpPr>
          <p:grpSpPr>
            <a:xfrm rot="0">
              <a:off x="0" y="0"/>
              <a:ext cx="4566364" cy="528925"/>
              <a:chOff x="0" y="0"/>
              <a:chExt cx="5701427" cy="660400"/>
            </a:xfrm>
          </p:grpSpPr>
          <p:sp>
            <p:nvSpPr>
              <p:cNvPr name="Freeform 10" id="10"/>
              <p:cNvSpPr/>
              <p:nvPr/>
            </p:nvSpPr>
            <p:spPr>
              <a:xfrm>
                <a:off x="0" y="0"/>
                <a:ext cx="5701428" cy="660400"/>
              </a:xfrm>
              <a:custGeom>
                <a:avLst/>
                <a:gdLst/>
                <a:ahLst/>
                <a:cxnLst/>
                <a:rect r="r" b="b" t="t" l="l"/>
                <a:pathLst>
                  <a:path h="660400" w="5701428">
                    <a:moveTo>
                      <a:pt x="5576967" y="660400"/>
                    </a:moveTo>
                    <a:lnTo>
                      <a:pt x="124460" y="660400"/>
                    </a:lnTo>
                    <a:cubicBezTo>
                      <a:pt x="55880" y="660400"/>
                      <a:pt x="0" y="604520"/>
                      <a:pt x="0" y="535940"/>
                    </a:cubicBezTo>
                    <a:lnTo>
                      <a:pt x="0" y="124460"/>
                    </a:lnTo>
                    <a:cubicBezTo>
                      <a:pt x="0" y="55880"/>
                      <a:pt x="55880" y="0"/>
                      <a:pt x="124460" y="0"/>
                    </a:cubicBezTo>
                    <a:lnTo>
                      <a:pt x="5576967" y="0"/>
                    </a:lnTo>
                    <a:cubicBezTo>
                      <a:pt x="5645547" y="0"/>
                      <a:pt x="5701428" y="55880"/>
                      <a:pt x="5701428" y="124460"/>
                    </a:cubicBezTo>
                    <a:lnTo>
                      <a:pt x="5701428" y="535940"/>
                    </a:lnTo>
                    <a:cubicBezTo>
                      <a:pt x="5701428" y="604520"/>
                      <a:pt x="5645547" y="660400"/>
                      <a:pt x="5576967" y="660400"/>
                    </a:cubicBezTo>
                    <a:close/>
                  </a:path>
                </a:pathLst>
              </a:custGeom>
              <a:solidFill>
                <a:srgbClr val="10B981"/>
              </a:solidFill>
            </p:spPr>
          </p:sp>
        </p:grpSp>
        <p:grpSp>
          <p:nvGrpSpPr>
            <p:cNvPr name="Group 11" id="11"/>
            <p:cNvGrpSpPr/>
            <p:nvPr/>
          </p:nvGrpSpPr>
          <p:grpSpPr>
            <a:xfrm rot="0">
              <a:off x="0" y="429510"/>
              <a:ext cx="4566364" cy="198829"/>
              <a:chOff x="0" y="0"/>
              <a:chExt cx="901998" cy="39275"/>
            </a:xfrm>
          </p:grpSpPr>
          <p:sp>
            <p:nvSpPr>
              <p:cNvPr name="Freeform 12" id="12"/>
              <p:cNvSpPr/>
              <p:nvPr/>
            </p:nvSpPr>
            <p:spPr>
              <a:xfrm>
                <a:off x="0" y="0"/>
                <a:ext cx="901998" cy="39275"/>
              </a:xfrm>
              <a:custGeom>
                <a:avLst/>
                <a:gdLst/>
                <a:ahLst/>
                <a:cxnLst/>
                <a:rect r="r" b="b" t="t" l="l"/>
                <a:pathLst>
                  <a:path h="39275" w="901998">
                    <a:moveTo>
                      <a:pt x="0" y="0"/>
                    </a:moveTo>
                    <a:lnTo>
                      <a:pt x="901998" y="0"/>
                    </a:lnTo>
                    <a:lnTo>
                      <a:pt x="901998" y="39275"/>
                    </a:lnTo>
                    <a:lnTo>
                      <a:pt x="0" y="39275"/>
                    </a:lnTo>
                    <a:close/>
                  </a:path>
                </a:pathLst>
              </a:custGeom>
              <a:solidFill>
                <a:srgbClr val="10B981"/>
              </a:solidFill>
            </p:spPr>
          </p:sp>
          <p:sp>
            <p:nvSpPr>
              <p:cNvPr name="TextBox 13" id="13"/>
              <p:cNvSpPr txBox="true"/>
              <p:nvPr/>
            </p:nvSpPr>
            <p:spPr>
              <a:xfrm>
                <a:off x="0" y="-28575"/>
                <a:ext cx="812800" cy="841375"/>
              </a:xfrm>
              <a:prstGeom prst="rect">
                <a:avLst/>
              </a:prstGeom>
            </p:spPr>
            <p:txBody>
              <a:bodyPr anchor="ctr" rtlCol="false" tIns="50800" lIns="50800" bIns="50800" rIns="50800"/>
              <a:lstStyle/>
              <a:p>
                <a:pPr algn="ctr">
                  <a:lnSpc>
                    <a:spcPts val="1950"/>
                  </a:lnSpc>
                </a:pPr>
              </a:p>
            </p:txBody>
          </p:sp>
        </p:grpSp>
        <p:sp>
          <p:nvSpPr>
            <p:cNvPr name="AutoShape 14" id="14"/>
            <p:cNvSpPr/>
            <p:nvPr/>
          </p:nvSpPr>
          <p:spPr>
            <a:xfrm rot="0">
              <a:off x="0" y="1179370"/>
              <a:ext cx="4566364" cy="0"/>
            </a:xfrm>
            <a:prstGeom prst="line">
              <a:avLst/>
            </a:prstGeom>
            <a:ln cap="flat" w="12700">
              <a:solidFill>
                <a:srgbClr val="AEADBD"/>
              </a:solidFill>
              <a:prstDash val="solid"/>
              <a:headEnd type="none" len="sm" w="sm"/>
              <a:tailEnd type="none" len="sm" w="sm"/>
            </a:ln>
          </p:spPr>
        </p:sp>
        <p:sp>
          <p:nvSpPr>
            <p:cNvPr name="AutoShape 15" id="15"/>
            <p:cNvSpPr/>
            <p:nvPr/>
          </p:nvSpPr>
          <p:spPr>
            <a:xfrm rot="0">
              <a:off x="0" y="1756299"/>
              <a:ext cx="4566364" cy="0"/>
            </a:xfrm>
            <a:prstGeom prst="line">
              <a:avLst/>
            </a:prstGeom>
            <a:ln cap="flat" w="12700">
              <a:solidFill>
                <a:srgbClr val="AEADBD"/>
              </a:solidFill>
              <a:prstDash val="solid"/>
              <a:headEnd type="none" len="sm" w="sm"/>
              <a:tailEnd type="none" len="sm" w="sm"/>
            </a:ln>
          </p:spPr>
        </p:sp>
        <p:sp>
          <p:nvSpPr>
            <p:cNvPr name="AutoShape 16" id="16"/>
            <p:cNvSpPr/>
            <p:nvPr/>
          </p:nvSpPr>
          <p:spPr>
            <a:xfrm rot="0">
              <a:off x="0" y="2333227"/>
              <a:ext cx="4566364" cy="0"/>
            </a:xfrm>
            <a:prstGeom prst="line">
              <a:avLst/>
            </a:prstGeom>
            <a:ln cap="flat" w="12700">
              <a:solidFill>
                <a:srgbClr val="AEADBD"/>
              </a:solidFill>
              <a:prstDash val="solid"/>
              <a:headEnd type="none" len="sm" w="sm"/>
              <a:tailEnd type="none" len="sm" w="sm"/>
            </a:ln>
          </p:spPr>
        </p:sp>
        <p:sp>
          <p:nvSpPr>
            <p:cNvPr name="AutoShape 17" id="17"/>
            <p:cNvSpPr/>
            <p:nvPr/>
          </p:nvSpPr>
          <p:spPr>
            <a:xfrm rot="0">
              <a:off x="0" y="2910156"/>
              <a:ext cx="4566364" cy="0"/>
            </a:xfrm>
            <a:prstGeom prst="line">
              <a:avLst/>
            </a:prstGeom>
            <a:ln cap="flat" w="12700">
              <a:solidFill>
                <a:srgbClr val="AEADBD"/>
              </a:solidFill>
              <a:prstDash val="solid"/>
              <a:headEnd type="none" len="sm" w="sm"/>
              <a:tailEnd type="none" len="sm" w="sm"/>
            </a:ln>
          </p:spPr>
        </p:sp>
        <p:sp>
          <p:nvSpPr>
            <p:cNvPr name="AutoShape 18" id="18"/>
            <p:cNvSpPr/>
            <p:nvPr/>
          </p:nvSpPr>
          <p:spPr>
            <a:xfrm rot="0">
              <a:off x="0" y="3487084"/>
              <a:ext cx="4566364" cy="0"/>
            </a:xfrm>
            <a:prstGeom prst="line">
              <a:avLst/>
            </a:prstGeom>
            <a:ln cap="flat" w="12700">
              <a:solidFill>
                <a:srgbClr val="AEADBD"/>
              </a:solidFill>
              <a:prstDash val="solid"/>
              <a:headEnd type="none" len="sm" w="sm"/>
              <a:tailEnd type="none" len="sm" w="sm"/>
            </a:ln>
          </p:spPr>
        </p:sp>
        <p:sp>
          <p:nvSpPr>
            <p:cNvPr name="AutoShape 19" id="19"/>
            <p:cNvSpPr/>
            <p:nvPr/>
          </p:nvSpPr>
          <p:spPr>
            <a:xfrm rot="0">
              <a:off x="0" y="4064013"/>
              <a:ext cx="4566364" cy="0"/>
            </a:xfrm>
            <a:prstGeom prst="line">
              <a:avLst/>
            </a:prstGeom>
            <a:ln cap="flat" w="12700">
              <a:solidFill>
                <a:srgbClr val="AEADBD"/>
              </a:solidFill>
              <a:prstDash val="solid"/>
              <a:headEnd type="none" len="sm" w="sm"/>
              <a:tailEnd type="none" len="sm" w="sm"/>
            </a:ln>
          </p:spPr>
        </p:sp>
        <p:sp>
          <p:nvSpPr>
            <p:cNvPr name="TextBox 20" id="20"/>
            <p:cNvSpPr txBox="true"/>
            <p:nvPr/>
          </p:nvSpPr>
          <p:spPr>
            <a:xfrm rot="0">
              <a:off x="214967" y="166637"/>
              <a:ext cx="650280" cy="342688"/>
            </a:xfrm>
            <a:prstGeom prst="rect">
              <a:avLst/>
            </a:prstGeom>
          </p:spPr>
          <p:txBody>
            <a:bodyPr anchor="t" rtlCol="false" tIns="0" lIns="0" bIns="0" rIns="0">
              <a:spAutoFit/>
            </a:bodyPr>
            <a:lstStyle/>
            <a:p>
              <a:pPr algn="ctr">
                <a:lnSpc>
                  <a:spcPts val="2239"/>
                </a:lnSpc>
              </a:pPr>
              <a:r>
                <a:rPr lang="en-US" sz="1599">
                  <a:solidFill>
                    <a:srgbClr val="FFFFFF"/>
                  </a:solidFill>
                  <a:latin typeface="Roboto Mono Regular Bold"/>
                </a:rPr>
                <a:t>User</a:t>
              </a:r>
            </a:p>
          </p:txBody>
        </p:sp>
        <p:sp>
          <p:nvSpPr>
            <p:cNvPr name="TextBox 21" id="21"/>
            <p:cNvSpPr txBox="true"/>
            <p:nvPr/>
          </p:nvSpPr>
          <p:spPr>
            <a:xfrm rot="0">
              <a:off x="214967" y="757306"/>
              <a:ext cx="1706562"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authProvider</a:t>
              </a:r>
            </a:p>
          </p:txBody>
        </p:sp>
        <p:sp>
          <p:nvSpPr>
            <p:cNvPr name="TextBox 22" id="22"/>
            <p:cNvSpPr txBox="true"/>
            <p:nvPr/>
          </p:nvSpPr>
          <p:spPr>
            <a:xfrm rot="0">
              <a:off x="214967" y="1292537"/>
              <a:ext cx="711200"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email</a:t>
              </a:r>
            </a:p>
          </p:txBody>
        </p:sp>
        <p:sp>
          <p:nvSpPr>
            <p:cNvPr name="TextBox 23" id="23"/>
            <p:cNvSpPr txBox="true"/>
            <p:nvPr/>
          </p:nvSpPr>
          <p:spPr>
            <a:xfrm rot="0">
              <a:off x="214967" y="1882166"/>
              <a:ext cx="568920"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name</a:t>
              </a:r>
            </a:p>
          </p:txBody>
        </p:sp>
        <p:sp>
          <p:nvSpPr>
            <p:cNvPr name="TextBox 24" id="24"/>
            <p:cNvSpPr txBox="true"/>
            <p:nvPr/>
          </p:nvSpPr>
          <p:spPr>
            <a:xfrm rot="0">
              <a:off x="214967" y="2444352"/>
              <a:ext cx="426641"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uid</a:t>
              </a:r>
            </a:p>
          </p:txBody>
        </p:sp>
        <p:sp>
          <p:nvSpPr>
            <p:cNvPr name="TextBox 25" id="25"/>
            <p:cNvSpPr txBox="true"/>
            <p:nvPr/>
          </p:nvSpPr>
          <p:spPr>
            <a:xfrm rot="0">
              <a:off x="214967" y="3010623"/>
              <a:ext cx="2133203"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solvedTestCases</a:t>
              </a:r>
            </a:p>
          </p:txBody>
        </p:sp>
        <p:sp>
          <p:nvSpPr>
            <p:cNvPr name="TextBox 26" id="26"/>
            <p:cNvSpPr txBox="true"/>
            <p:nvPr/>
          </p:nvSpPr>
          <p:spPr>
            <a:xfrm rot="0">
              <a:off x="214967" y="3623609"/>
              <a:ext cx="1422202"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Bold"/>
                </a:rPr>
                <a:t>highlights</a:t>
              </a:r>
            </a:p>
          </p:txBody>
        </p:sp>
        <p:sp>
          <p:nvSpPr>
            <p:cNvPr name="TextBox 27" id="27"/>
            <p:cNvSpPr txBox="true"/>
            <p:nvPr/>
          </p:nvSpPr>
          <p:spPr>
            <a:xfrm rot="0">
              <a:off x="214967" y="4187838"/>
              <a:ext cx="1848842"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userTestCases</a:t>
              </a:r>
            </a:p>
          </p:txBody>
        </p:sp>
        <p:sp>
          <p:nvSpPr>
            <p:cNvPr name="TextBox 28" id="28"/>
            <p:cNvSpPr txBox="true"/>
            <p:nvPr/>
          </p:nvSpPr>
          <p:spPr>
            <a:xfrm rot="0">
              <a:off x="2772921" y="729087"/>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29" id="29"/>
            <p:cNvSpPr txBox="true"/>
            <p:nvPr/>
          </p:nvSpPr>
          <p:spPr>
            <a:xfrm rot="0">
              <a:off x="2772921" y="1300842"/>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30" id="30"/>
            <p:cNvSpPr txBox="true"/>
            <p:nvPr/>
          </p:nvSpPr>
          <p:spPr>
            <a:xfrm rot="0">
              <a:off x="2772921" y="1872597"/>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31" id="31"/>
            <p:cNvSpPr txBox="true"/>
            <p:nvPr/>
          </p:nvSpPr>
          <p:spPr>
            <a:xfrm rot="0">
              <a:off x="2772921" y="2444352"/>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32" id="32"/>
            <p:cNvSpPr txBox="true"/>
            <p:nvPr/>
          </p:nvSpPr>
          <p:spPr>
            <a:xfrm rot="0">
              <a:off x="2772921" y="3016108"/>
              <a:ext cx="113784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33" id="33"/>
            <p:cNvSpPr txBox="true"/>
            <p:nvPr/>
          </p:nvSpPr>
          <p:spPr>
            <a:xfrm rot="0">
              <a:off x="2772921" y="3587863"/>
              <a:ext cx="15644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Bold"/>
                </a:rPr>
                <a:t>Highlight[]</a:t>
              </a:r>
            </a:p>
          </p:txBody>
        </p:sp>
        <p:sp>
          <p:nvSpPr>
            <p:cNvPr name="TextBox 34" id="34"/>
            <p:cNvSpPr txBox="true"/>
            <p:nvPr/>
          </p:nvSpPr>
          <p:spPr>
            <a:xfrm rot="0">
              <a:off x="2772921" y="4213238"/>
              <a:ext cx="1422202"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TestCase[]</a:t>
              </a:r>
            </a:p>
          </p:txBody>
        </p:sp>
        <p:sp>
          <p:nvSpPr>
            <p:cNvPr name="AutoShape 35" id="35"/>
            <p:cNvSpPr/>
            <p:nvPr/>
          </p:nvSpPr>
          <p:spPr>
            <a:xfrm rot="0">
              <a:off x="0" y="4707726"/>
              <a:ext cx="4566364" cy="0"/>
            </a:xfrm>
            <a:prstGeom prst="line">
              <a:avLst/>
            </a:prstGeom>
            <a:ln cap="flat" w="12700">
              <a:solidFill>
                <a:srgbClr val="AEADBD"/>
              </a:solidFill>
              <a:prstDash val="solid"/>
              <a:headEnd type="none" len="sm" w="sm"/>
              <a:tailEnd type="none" len="sm" w="sm"/>
            </a:ln>
          </p:spPr>
        </p:sp>
        <p:sp>
          <p:nvSpPr>
            <p:cNvPr name="TextBox 36" id="36"/>
            <p:cNvSpPr txBox="true"/>
            <p:nvPr/>
          </p:nvSpPr>
          <p:spPr>
            <a:xfrm rot="0">
              <a:off x="214967" y="4806151"/>
              <a:ext cx="2068215"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usedParsonsIds</a:t>
              </a:r>
            </a:p>
          </p:txBody>
        </p:sp>
        <p:sp>
          <p:nvSpPr>
            <p:cNvPr name="TextBox 37" id="37"/>
            <p:cNvSpPr txBox="true"/>
            <p:nvPr/>
          </p:nvSpPr>
          <p:spPr>
            <a:xfrm rot="0">
              <a:off x="2772921" y="4806151"/>
              <a:ext cx="113784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pic>
        <p:nvPicPr>
          <p:cNvPr name="Picture 3" id="3">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1028700" y="1559769"/>
            <a:ext cx="16230600" cy="7167462"/>
          </a:xfrm>
          <a:prstGeom prst="rect">
            <a:avLst/>
          </a:prstGeom>
        </p:spPr>
      </p:pic>
      <p:sp>
        <p:nvSpPr>
          <p:cNvPr name="TextBox 4" id="4"/>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Keith Anderson</a:t>
            </a:r>
          </a:p>
        </p:txBody>
      </p:sp>
    </p:spTree>
  </p:cSld>
  <p:clrMapOvr>
    <a:masterClrMapping/>
  </p:clrMapOvr>
  <p:timing>
    <p:tnLst>
      <p:par>
        <p:cTn dur="indefinite" restart="never" nodeType="tmRoot">
          <p:childTnLst>
            <p:video>
              <p:cMediaNode vol="100000">
                <p:cTn fill="hold" display="false">
                  <p:stCondLst>
                    <p:cond delay="indefinite"/>
                  </p:stCondLst>
                </p:cTn>
                <p:tgtEl>
                  <p:spTgt spid="3"/>
                </p:tgtEl>
              </p:cMediaNode>
            </p:video>
          </p:childTnLst>
        </p:cTn>
      </p:par>
    </p:tnLst>
  </p:timing>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sp>
        <p:nvSpPr>
          <p:cNvPr name="TextBox 3" id="3"/>
          <p:cNvSpPr txBox="true"/>
          <p:nvPr/>
        </p:nvSpPr>
        <p:spPr>
          <a:xfrm rot="0">
            <a:off x="2171700" y="3373442"/>
            <a:ext cx="9293296" cy="5118735"/>
          </a:xfrm>
          <a:prstGeom prst="rect">
            <a:avLst/>
          </a:prstGeom>
        </p:spPr>
        <p:txBody>
          <a:bodyPr anchor="t" rtlCol="false" tIns="0" lIns="0" bIns="0" rIns="0">
            <a:spAutoFit/>
          </a:bodyPr>
          <a:lstStyle/>
          <a:p>
            <a:pPr>
              <a:lnSpc>
                <a:spcPts val="5040"/>
              </a:lnSpc>
            </a:pPr>
            <a:r>
              <a:rPr lang="en-US" sz="3600">
                <a:solidFill>
                  <a:srgbClr val="000000"/>
                </a:solidFill>
                <a:latin typeface="Telegraf"/>
              </a:rPr>
              <a:t>Default parsons fragments are included in the </a:t>
            </a:r>
            <a:r>
              <a:rPr lang="en-US" sz="3600">
                <a:solidFill>
                  <a:srgbClr val="000000"/>
                </a:solidFill>
                <a:latin typeface="Telegraf Bold"/>
              </a:rPr>
              <a:t>Question</a:t>
            </a:r>
            <a:r>
              <a:rPr lang="en-US" sz="3600">
                <a:solidFill>
                  <a:srgbClr val="000000"/>
                </a:solidFill>
                <a:latin typeface="Telegraf"/>
              </a:rPr>
              <a:t>.</a:t>
            </a:r>
          </a:p>
          <a:p>
            <a:pPr>
              <a:lnSpc>
                <a:spcPts val="5040"/>
              </a:lnSpc>
            </a:pPr>
          </a:p>
          <a:p>
            <a:pPr>
              <a:lnSpc>
                <a:spcPts val="5040"/>
              </a:lnSpc>
            </a:pPr>
            <a:r>
              <a:rPr lang="en-US" sz="3600">
                <a:solidFill>
                  <a:srgbClr val="000000"/>
                </a:solidFill>
                <a:latin typeface="Telegraf"/>
              </a:rPr>
              <a:t>Parsons fragments are generated from the actions associated with the </a:t>
            </a:r>
            <a:r>
              <a:rPr lang="en-US" sz="3600">
                <a:solidFill>
                  <a:srgbClr val="000000"/>
                </a:solidFill>
                <a:latin typeface="Telegraf Bold"/>
              </a:rPr>
              <a:t>User's Highlights</a:t>
            </a:r>
            <a:r>
              <a:rPr lang="en-US" sz="3600">
                <a:solidFill>
                  <a:srgbClr val="000000"/>
                </a:solidFill>
                <a:latin typeface="Telegraf"/>
              </a:rPr>
              <a:t>.</a:t>
            </a:r>
          </a:p>
          <a:p>
            <a:pPr>
              <a:lnSpc>
                <a:spcPts val="5040"/>
              </a:lnSpc>
            </a:pPr>
          </a:p>
          <a:p>
            <a:pPr>
              <a:lnSpc>
                <a:spcPts val="5040"/>
              </a:lnSpc>
            </a:pPr>
            <a:r>
              <a:rPr lang="en-US" sz="3600">
                <a:solidFill>
                  <a:srgbClr val="000000"/>
                </a:solidFill>
                <a:latin typeface="Telegraf"/>
              </a:rPr>
              <a:t>"Used" fragments are tracked in the </a:t>
            </a:r>
            <a:r>
              <a:rPr lang="en-US" sz="3600">
                <a:solidFill>
                  <a:srgbClr val="000000"/>
                </a:solidFill>
                <a:latin typeface="Telegraf Bold"/>
              </a:rPr>
              <a:t>User</a:t>
            </a:r>
            <a:r>
              <a:rPr lang="en-US" sz="3600">
                <a:solidFill>
                  <a:srgbClr val="000000"/>
                </a:solidFill>
                <a:latin typeface="Telegraf"/>
              </a:rPr>
              <a:t>.</a:t>
            </a:r>
          </a:p>
        </p:txBody>
      </p:sp>
      <p:sp>
        <p:nvSpPr>
          <p:cNvPr name="TextBox 4" id="4"/>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Evaluation Page</a:t>
            </a:r>
          </a:p>
        </p:txBody>
      </p:sp>
      <p:sp>
        <p:nvSpPr>
          <p:cNvPr name="TextBox 5" id="5"/>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Keith Anderson</a:t>
            </a:r>
          </a:p>
        </p:txBody>
      </p:sp>
      <p:grpSp>
        <p:nvGrpSpPr>
          <p:cNvPr name="Group 6" id="6"/>
          <p:cNvGrpSpPr/>
          <p:nvPr/>
        </p:nvGrpSpPr>
        <p:grpSpPr>
          <a:xfrm rot="0">
            <a:off x="13034281" y="1359151"/>
            <a:ext cx="4225019" cy="2242092"/>
            <a:chOff x="0" y="0"/>
            <a:chExt cx="5633359" cy="2989456"/>
          </a:xfrm>
        </p:grpSpPr>
        <p:grpSp>
          <p:nvGrpSpPr>
            <p:cNvPr name="Group 7" id="7"/>
            <p:cNvGrpSpPr/>
            <p:nvPr/>
          </p:nvGrpSpPr>
          <p:grpSpPr>
            <a:xfrm rot="0">
              <a:off x="0" y="0"/>
              <a:ext cx="5633359" cy="2989456"/>
              <a:chOff x="0" y="0"/>
              <a:chExt cx="1961521" cy="1040921"/>
            </a:xfrm>
          </p:grpSpPr>
          <p:sp>
            <p:nvSpPr>
              <p:cNvPr name="Freeform 8" id="8"/>
              <p:cNvSpPr/>
              <p:nvPr/>
            </p:nvSpPr>
            <p:spPr>
              <a:xfrm>
                <a:off x="0" y="0"/>
                <a:ext cx="1961522" cy="1040921"/>
              </a:xfrm>
              <a:custGeom>
                <a:avLst/>
                <a:gdLst/>
                <a:ahLst/>
                <a:cxnLst/>
                <a:rect r="r" b="b" t="t" l="l"/>
                <a:pathLst>
                  <a:path h="1040921" w="1961522">
                    <a:moveTo>
                      <a:pt x="1837061" y="1040921"/>
                    </a:moveTo>
                    <a:lnTo>
                      <a:pt x="124460" y="1040921"/>
                    </a:lnTo>
                    <a:cubicBezTo>
                      <a:pt x="55880" y="1040921"/>
                      <a:pt x="0" y="985041"/>
                      <a:pt x="0" y="916461"/>
                    </a:cubicBezTo>
                    <a:lnTo>
                      <a:pt x="0" y="124460"/>
                    </a:lnTo>
                    <a:cubicBezTo>
                      <a:pt x="0" y="55880"/>
                      <a:pt x="55880" y="0"/>
                      <a:pt x="124460" y="0"/>
                    </a:cubicBezTo>
                    <a:lnTo>
                      <a:pt x="1837062" y="0"/>
                    </a:lnTo>
                    <a:cubicBezTo>
                      <a:pt x="1905641" y="0"/>
                      <a:pt x="1961522" y="55880"/>
                      <a:pt x="1961522" y="124460"/>
                    </a:cubicBezTo>
                    <a:lnTo>
                      <a:pt x="1961522" y="916461"/>
                    </a:lnTo>
                    <a:cubicBezTo>
                      <a:pt x="1961522" y="985041"/>
                      <a:pt x="1905641" y="1040921"/>
                      <a:pt x="1837062" y="1040921"/>
                    </a:cubicBezTo>
                    <a:close/>
                  </a:path>
                </a:pathLst>
              </a:custGeom>
              <a:solidFill>
                <a:srgbClr val="F1F0FF"/>
              </a:solidFill>
            </p:spPr>
          </p:sp>
        </p:grpSp>
        <p:grpSp>
          <p:nvGrpSpPr>
            <p:cNvPr name="Group 9" id="9"/>
            <p:cNvGrpSpPr/>
            <p:nvPr/>
          </p:nvGrpSpPr>
          <p:grpSpPr>
            <a:xfrm rot="0">
              <a:off x="0" y="0"/>
              <a:ext cx="5633359" cy="528925"/>
              <a:chOff x="0" y="0"/>
              <a:chExt cx="7033646" cy="660400"/>
            </a:xfrm>
          </p:grpSpPr>
          <p:sp>
            <p:nvSpPr>
              <p:cNvPr name="Freeform 10" id="10"/>
              <p:cNvSpPr/>
              <p:nvPr/>
            </p:nvSpPr>
            <p:spPr>
              <a:xfrm>
                <a:off x="0" y="0"/>
                <a:ext cx="7033646" cy="660400"/>
              </a:xfrm>
              <a:custGeom>
                <a:avLst/>
                <a:gdLst/>
                <a:ahLst/>
                <a:cxnLst/>
                <a:rect r="r" b="b" t="t" l="l"/>
                <a:pathLst>
                  <a:path h="660400" w="7033646">
                    <a:moveTo>
                      <a:pt x="6909186" y="660400"/>
                    </a:moveTo>
                    <a:lnTo>
                      <a:pt x="124460" y="660400"/>
                    </a:lnTo>
                    <a:cubicBezTo>
                      <a:pt x="55880" y="660400"/>
                      <a:pt x="0" y="604520"/>
                      <a:pt x="0" y="535940"/>
                    </a:cubicBezTo>
                    <a:lnTo>
                      <a:pt x="0" y="124460"/>
                    </a:lnTo>
                    <a:cubicBezTo>
                      <a:pt x="0" y="55880"/>
                      <a:pt x="55880" y="0"/>
                      <a:pt x="124460" y="0"/>
                    </a:cubicBezTo>
                    <a:lnTo>
                      <a:pt x="6909186" y="0"/>
                    </a:lnTo>
                    <a:cubicBezTo>
                      <a:pt x="6977766" y="0"/>
                      <a:pt x="7033646" y="55880"/>
                      <a:pt x="7033646" y="124460"/>
                    </a:cubicBezTo>
                    <a:lnTo>
                      <a:pt x="7033646" y="535940"/>
                    </a:lnTo>
                    <a:cubicBezTo>
                      <a:pt x="7033646" y="604520"/>
                      <a:pt x="6977766" y="660400"/>
                      <a:pt x="6909186" y="660400"/>
                    </a:cubicBezTo>
                    <a:close/>
                  </a:path>
                </a:pathLst>
              </a:custGeom>
              <a:solidFill>
                <a:srgbClr val="10B981"/>
              </a:solidFill>
            </p:spPr>
          </p:sp>
        </p:grpSp>
        <p:grpSp>
          <p:nvGrpSpPr>
            <p:cNvPr name="Group 11" id="11"/>
            <p:cNvGrpSpPr/>
            <p:nvPr/>
          </p:nvGrpSpPr>
          <p:grpSpPr>
            <a:xfrm rot="0">
              <a:off x="0" y="442739"/>
              <a:ext cx="5633359" cy="185600"/>
              <a:chOff x="0" y="0"/>
              <a:chExt cx="1112762" cy="36662"/>
            </a:xfrm>
          </p:grpSpPr>
          <p:sp>
            <p:nvSpPr>
              <p:cNvPr name="Freeform 12" id="12"/>
              <p:cNvSpPr/>
              <p:nvPr/>
            </p:nvSpPr>
            <p:spPr>
              <a:xfrm>
                <a:off x="0" y="0"/>
                <a:ext cx="1112762" cy="36662"/>
              </a:xfrm>
              <a:custGeom>
                <a:avLst/>
                <a:gdLst/>
                <a:ahLst/>
                <a:cxnLst/>
                <a:rect r="r" b="b" t="t" l="l"/>
                <a:pathLst>
                  <a:path h="36662" w="1112762">
                    <a:moveTo>
                      <a:pt x="0" y="0"/>
                    </a:moveTo>
                    <a:lnTo>
                      <a:pt x="1112762" y="0"/>
                    </a:lnTo>
                    <a:lnTo>
                      <a:pt x="1112762" y="36662"/>
                    </a:lnTo>
                    <a:lnTo>
                      <a:pt x="0" y="36662"/>
                    </a:lnTo>
                    <a:close/>
                  </a:path>
                </a:pathLst>
              </a:custGeom>
              <a:solidFill>
                <a:srgbClr val="10B981"/>
              </a:solidFill>
            </p:spPr>
          </p:sp>
          <p:sp>
            <p:nvSpPr>
              <p:cNvPr name="TextBox 13" id="13"/>
              <p:cNvSpPr txBox="true"/>
              <p:nvPr/>
            </p:nvSpPr>
            <p:spPr>
              <a:xfrm>
                <a:off x="0" y="-28575"/>
                <a:ext cx="812800" cy="841375"/>
              </a:xfrm>
              <a:prstGeom prst="rect">
                <a:avLst/>
              </a:prstGeom>
            </p:spPr>
            <p:txBody>
              <a:bodyPr anchor="ctr" rtlCol="false" tIns="50800" lIns="50800" bIns="50800" rIns="50800"/>
              <a:lstStyle/>
              <a:p>
                <a:pPr algn="ctr">
                  <a:lnSpc>
                    <a:spcPts val="1950"/>
                  </a:lnSpc>
                </a:pPr>
              </a:p>
            </p:txBody>
          </p:sp>
        </p:grpSp>
        <p:sp>
          <p:nvSpPr>
            <p:cNvPr name="AutoShape 14" id="14"/>
            <p:cNvSpPr/>
            <p:nvPr/>
          </p:nvSpPr>
          <p:spPr>
            <a:xfrm rot="0">
              <a:off x="0" y="1179370"/>
              <a:ext cx="5633359" cy="0"/>
            </a:xfrm>
            <a:prstGeom prst="line">
              <a:avLst/>
            </a:prstGeom>
            <a:ln cap="flat" w="12700">
              <a:solidFill>
                <a:srgbClr val="AEADBD"/>
              </a:solidFill>
              <a:prstDash val="solid"/>
              <a:headEnd type="none" len="sm" w="sm"/>
              <a:tailEnd type="none" len="sm" w="sm"/>
            </a:ln>
          </p:spPr>
        </p:sp>
        <p:sp>
          <p:nvSpPr>
            <p:cNvPr name="AutoShape 15" id="15"/>
            <p:cNvSpPr/>
            <p:nvPr/>
          </p:nvSpPr>
          <p:spPr>
            <a:xfrm rot="0">
              <a:off x="0" y="1756299"/>
              <a:ext cx="5633359" cy="0"/>
            </a:xfrm>
            <a:prstGeom prst="line">
              <a:avLst/>
            </a:prstGeom>
            <a:ln cap="flat" w="12700">
              <a:solidFill>
                <a:srgbClr val="AEADBD"/>
              </a:solidFill>
              <a:prstDash val="solid"/>
              <a:headEnd type="none" len="sm" w="sm"/>
              <a:tailEnd type="none" len="sm" w="sm"/>
            </a:ln>
          </p:spPr>
        </p:sp>
        <p:sp>
          <p:nvSpPr>
            <p:cNvPr name="AutoShape 16" id="16"/>
            <p:cNvSpPr/>
            <p:nvPr/>
          </p:nvSpPr>
          <p:spPr>
            <a:xfrm rot="0">
              <a:off x="0" y="2333227"/>
              <a:ext cx="5633359" cy="0"/>
            </a:xfrm>
            <a:prstGeom prst="line">
              <a:avLst/>
            </a:prstGeom>
            <a:ln cap="flat" w="12700">
              <a:solidFill>
                <a:srgbClr val="AEADBD"/>
              </a:solidFill>
              <a:prstDash val="solid"/>
              <a:headEnd type="none" len="sm" w="sm"/>
              <a:tailEnd type="none" len="sm" w="sm"/>
            </a:ln>
          </p:spPr>
        </p:sp>
        <p:sp>
          <p:nvSpPr>
            <p:cNvPr name="TextBox 17" id="17"/>
            <p:cNvSpPr txBox="true"/>
            <p:nvPr/>
          </p:nvSpPr>
          <p:spPr>
            <a:xfrm rot="0">
              <a:off x="214967" y="163793"/>
              <a:ext cx="1300559" cy="342688"/>
            </a:xfrm>
            <a:prstGeom prst="rect">
              <a:avLst/>
            </a:prstGeom>
          </p:spPr>
          <p:txBody>
            <a:bodyPr anchor="t" rtlCol="false" tIns="0" lIns="0" bIns="0" rIns="0">
              <a:spAutoFit/>
            </a:bodyPr>
            <a:lstStyle/>
            <a:p>
              <a:pPr algn="ctr">
                <a:lnSpc>
                  <a:spcPts val="2239"/>
                </a:lnSpc>
              </a:pPr>
              <a:r>
                <a:rPr lang="en-US" sz="1599">
                  <a:solidFill>
                    <a:srgbClr val="FFFFFF"/>
                  </a:solidFill>
                  <a:latin typeface="Roboto Mono Regular Bold"/>
                </a:rPr>
                <a:t>Question</a:t>
              </a:r>
            </a:p>
          </p:txBody>
        </p:sp>
        <p:sp>
          <p:nvSpPr>
            <p:cNvPr name="TextBox 18" id="18"/>
            <p:cNvSpPr txBox="true"/>
            <p:nvPr/>
          </p:nvSpPr>
          <p:spPr>
            <a:xfrm rot="0">
              <a:off x="214967" y="757306"/>
              <a:ext cx="568920"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a:rPr>
                <a:t>text</a:t>
              </a:r>
            </a:p>
          </p:txBody>
        </p:sp>
        <p:sp>
          <p:nvSpPr>
            <p:cNvPr name="TextBox 19" id="19"/>
            <p:cNvSpPr txBox="true"/>
            <p:nvPr/>
          </p:nvSpPr>
          <p:spPr>
            <a:xfrm rot="0">
              <a:off x="214967" y="1292537"/>
              <a:ext cx="1279922"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a:rPr>
                <a:t>testCases</a:t>
              </a:r>
            </a:p>
          </p:txBody>
        </p:sp>
        <p:sp>
          <p:nvSpPr>
            <p:cNvPr name="TextBox 20" id="20"/>
            <p:cNvSpPr txBox="true"/>
            <p:nvPr/>
          </p:nvSpPr>
          <p:spPr>
            <a:xfrm rot="0">
              <a:off x="214967" y="1882166"/>
              <a:ext cx="2275681"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Bold"/>
                </a:rPr>
                <a:t>defaultListItems</a:t>
              </a:r>
            </a:p>
          </p:txBody>
        </p:sp>
        <p:sp>
          <p:nvSpPr>
            <p:cNvPr name="TextBox 21" id="21"/>
            <p:cNvSpPr txBox="true"/>
            <p:nvPr/>
          </p:nvSpPr>
          <p:spPr>
            <a:xfrm rot="0">
              <a:off x="214967" y="2444352"/>
              <a:ext cx="1564481"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a:rPr>
                <a:t>defaultFile</a:t>
              </a:r>
            </a:p>
          </p:txBody>
        </p:sp>
        <p:sp>
          <p:nvSpPr>
            <p:cNvPr name="TextBox 22" id="22"/>
            <p:cNvSpPr txBox="true"/>
            <p:nvPr/>
          </p:nvSpPr>
          <p:spPr>
            <a:xfrm rot="0">
              <a:off x="2842513" y="729087"/>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23" id="23"/>
            <p:cNvSpPr txBox="true"/>
            <p:nvPr/>
          </p:nvSpPr>
          <p:spPr>
            <a:xfrm rot="0">
              <a:off x="2842513" y="1300842"/>
              <a:ext cx="2559844"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Map&lt;string,string&gt;</a:t>
              </a:r>
            </a:p>
          </p:txBody>
        </p:sp>
        <p:sp>
          <p:nvSpPr>
            <p:cNvPr name="TextBox 24" id="24"/>
            <p:cNvSpPr txBox="true"/>
            <p:nvPr/>
          </p:nvSpPr>
          <p:spPr>
            <a:xfrm rot="0">
              <a:off x="2842513" y="1872597"/>
              <a:ext cx="1422202"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Bold"/>
                </a:rPr>
                <a:t>ListItem[]</a:t>
              </a:r>
            </a:p>
          </p:txBody>
        </p:sp>
        <p:sp>
          <p:nvSpPr>
            <p:cNvPr name="TextBox 25" id="25"/>
            <p:cNvSpPr txBox="true"/>
            <p:nvPr/>
          </p:nvSpPr>
          <p:spPr>
            <a:xfrm rot="0">
              <a:off x="2842513" y="2444352"/>
              <a:ext cx="568920"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File</a:t>
              </a:r>
            </a:p>
          </p:txBody>
        </p:sp>
      </p:grpSp>
      <p:grpSp>
        <p:nvGrpSpPr>
          <p:cNvPr name="Group 26" id="26"/>
          <p:cNvGrpSpPr/>
          <p:nvPr/>
        </p:nvGrpSpPr>
        <p:grpSpPr>
          <a:xfrm rot="0">
            <a:off x="13834527" y="4143500"/>
            <a:ext cx="3424773" cy="4012324"/>
            <a:chOff x="0" y="0"/>
            <a:chExt cx="4566364" cy="5349765"/>
          </a:xfrm>
        </p:grpSpPr>
        <p:grpSp>
          <p:nvGrpSpPr>
            <p:cNvPr name="Group 27" id="27"/>
            <p:cNvGrpSpPr/>
            <p:nvPr/>
          </p:nvGrpSpPr>
          <p:grpSpPr>
            <a:xfrm rot="0">
              <a:off x="0" y="0"/>
              <a:ext cx="4566364" cy="5349765"/>
              <a:chOff x="0" y="0"/>
              <a:chExt cx="1589996" cy="1862775"/>
            </a:xfrm>
          </p:grpSpPr>
          <p:sp>
            <p:nvSpPr>
              <p:cNvPr name="Freeform 28" id="28"/>
              <p:cNvSpPr/>
              <p:nvPr/>
            </p:nvSpPr>
            <p:spPr>
              <a:xfrm>
                <a:off x="0" y="0"/>
                <a:ext cx="1589997" cy="1862775"/>
              </a:xfrm>
              <a:custGeom>
                <a:avLst/>
                <a:gdLst/>
                <a:ahLst/>
                <a:cxnLst/>
                <a:rect r="r" b="b" t="t" l="l"/>
                <a:pathLst>
                  <a:path h="1862775" w="1589997">
                    <a:moveTo>
                      <a:pt x="1465536" y="1862775"/>
                    </a:moveTo>
                    <a:lnTo>
                      <a:pt x="124460" y="1862775"/>
                    </a:lnTo>
                    <a:cubicBezTo>
                      <a:pt x="55880" y="1862775"/>
                      <a:pt x="0" y="1806895"/>
                      <a:pt x="0" y="1738315"/>
                    </a:cubicBezTo>
                    <a:lnTo>
                      <a:pt x="0" y="124460"/>
                    </a:lnTo>
                    <a:cubicBezTo>
                      <a:pt x="0" y="55880"/>
                      <a:pt x="55880" y="0"/>
                      <a:pt x="124460" y="0"/>
                    </a:cubicBezTo>
                    <a:lnTo>
                      <a:pt x="1465537" y="0"/>
                    </a:lnTo>
                    <a:cubicBezTo>
                      <a:pt x="1534117" y="0"/>
                      <a:pt x="1589997" y="55880"/>
                      <a:pt x="1589997" y="124460"/>
                    </a:cubicBezTo>
                    <a:lnTo>
                      <a:pt x="1589997" y="1738315"/>
                    </a:lnTo>
                    <a:cubicBezTo>
                      <a:pt x="1589997" y="1806895"/>
                      <a:pt x="1534117" y="1862775"/>
                      <a:pt x="1465537" y="1862775"/>
                    </a:cubicBezTo>
                    <a:close/>
                  </a:path>
                </a:pathLst>
              </a:custGeom>
              <a:solidFill>
                <a:srgbClr val="F1F0FF"/>
              </a:solidFill>
            </p:spPr>
          </p:sp>
        </p:grpSp>
        <p:grpSp>
          <p:nvGrpSpPr>
            <p:cNvPr name="Group 29" id="29"/>
            <p:cNvGrpSpPr/>
            <p:nvPr/>
          </p:nvGrpSpPr>
          <p:grpSpPr>
            <a:xfrm rot="0">
              <a:off x="0" y="0"/>
              <a:ext cx="4566364" cy="528925"/>
              <a:chOff x="0" y="0"/>
              <a:chExt cx="5701427" cy="660400"/>
            </a:xfrm>
          </p:grpSpPr>
          <p:sp>
            <p:nvSpPr>
              <p:cNvPr name="Freeform 30" id="30"/>
              <p:cNvSpPr/>
              <p:nvPr/>
            </p:nvSpPr>
            <p:spPr>
              <a:xfrm>
                <a:off x="0" y="0"/>
                <a:ext cx="5701428" cy="660400"/>
              </a:xfrm>
              <a:custGeom>
                <a:avLst/>
                <a:gdLst/>
                <a:ahLst/>
                <a:cxnLst/>
                <a:rect r="r" b="b" t="t" l="l"/>
                <a:pathLst>
                  <a:path h="660400" w="5701428">
                    <a:moveTo>
                      <a:pt x="5576967" y="660400"/>
                    </a:moveTo>
                    <a:lnTo>
                      <a:pt x="124460" y="660400"/>
                    </a:lnTo>
                    <a:cubicBezTo>
                      <a:pt x="55880" y="660400"/>
                      <a:pt x="0" y="604520"/>
                      <a:pt x="0" y="535940"/>
                    </a:cubicBezTo>
                    <a:lnTo>
                      <a:pt x="0" y="124460"/>
                    </a:lnTo>
                    <a:cubicBezTo>
                      <a:pt x="0" y="55880"/>
                      <a:pt x="55880" y="0"/>
                      <a:pt x="124460" y="0"/>
                    </a:cubicBezTo>
                    <a:lnTo>
                      <a:pt x="5576967" y="0"/>
                    </a:lnTo>
                    <a:cubicBezTo>
                      <a:pt x="5645547" y="0"/>
                      <a:pt x="5701428" y="55880"/>
                      <a:pt x="5701428" y="124460"/>
                    </a:cubicBezTo>
                    <a:lnTo>
                      <a:pt x="5701428" y="535940"/>
                    </a:lnTo>
                    <a:cubicBezTo>
                      <a:pt x="5701428" y="604520"/>
                      <a:pt x="5645547" y="660400"/>
                      <a:pt x="5576967" y="660400"/>
                    </a:cubicBezTo>
                    <a:close/>
                  </a:path>
                </a:pathLst>
              </a:custGeom>
              <a:solidFill>
                <a:srgbClr val="10B981"/>
              </a:solidFill>
            </p:spPr>
          </p:sp>
        </p:grpSp>
        <p:grpSp>
          <p:nvGrpSpPr>
            <p:cNvPr name="Group 31" id="31"/>
            <p:cNvGrpSpPr/>
            <p:nvPr/>
          </p:nvGrpSpPr>
          <p:grpSpPr>
            <a:xfrm rot="0">
              <a:off x="0" y="429510"/>
              <a:ext cx="4566364" cy="198829"/>
              <a:chOff x="0" y="0"/>
              <a:chExt cx="901998" cy="39275"/>
            </a:xfrm>
          </p:grpSpPr>
          <p:sp>
            <p:nvSpPr>
              <p:cNvPr name="Freeform 32" id="32"/>
              <p:cNvSpPr/>
              <p:nvPr/>
            </p:nvSpPr>
            <p:spPr>
              <a:xfrm>
                <a:off x="0" y="0"/>
                <a:ext cx="901998" cy="39275"/>
              </a:xfrm>
              <a:custGeom>
                <a:avLst/>
                <a:gdLst/>
                <a:ahLst/>
                <a:cxnLst/>
                <a:rect r="r" b="b" t="t" l="l"/>
                <a:pathLst>
                  <a:path h="39275" w="901998">
                    <a:moveTo>
                      <a:pt x="0" y="0"/>
                    </a:moveTo>
                    <a:lnTo>
                      <a:pt x="901998" y="0"/>
                    </a:lnTo>
                    <a:lnTo>
                      <a:pt x="901998" y="39275"/>
                    </a:lnTo>
                    <a:lnTo>
                      <a:pt x="0" y="39275"/>
                    </a:lnTo>
                    <a:close/>
                  </a:path>
                </a:pathLst>
              </a:custGeom>
              <a:solidFill>
                <a:srgbClr val="10B981"/>
              </a:solidFill>
            </p:spPr>
          </p:sp>
          <p:sp>
            <p:nvSpPr>
              <p:cNvPr name="TextBox 33" id="33"/>
              <p:cNvSpPr txBox="true"/>
              <p:nvPr/>
            </p:nvSpPr>
            <p:spPr>
              <a:xfrm>
                <a:off x="0" y="-28575"/>
                <a:ext cx="812800" cy="841375"/>
              </a:xfrm>
              <a:prstGeom prst="rect">
                <a:avLst/>
              </a:prstGeom>
            </p:spPr>
            <p:txBody>
              <a:bodyPr anchor="ctr" rtlCol="false" tIns="50800" lIns="50800" bIns="50800" rIns="50800"/>
              <a:lstStyle/>
              <a:p>
                <a:pPr algn="ctr">
                  <a:lnSpc>
                    <a:spcPts val="1950"/>
                  </a:lnSpc>
                </a:pPr>
              </a:p>
            </p:txBody>
          </p:sp>
        </p:grpSp>
        <p:sp>
          <p:nvSpPr>
            <p:cNvPr name="AutoShape 34" id="34"/>
            <p:cNvSpPr/>
            <p:nvPr/>
          </p:nvSpPr>
          <p:spPr>
            <a:xfrm rot="0">
              <a:off x="0" y="1179370"/>
              <a:ext cx="4566364" cy="0"/>
            </a:xfrm>
            <a:prstGeom prst="line">
              <a:avLst/>
            </a:prstGeom>
            <a:ln cap="flat" w="12700">
              <a:solidFill>
                <a:srgbClr val="AEADBD"/>
              </a:solidFill>
              <a:prstDash val="solid"/>
              <a:headEnd type="none" len="sm" w="sm"/>
              <a:tailEnd type="none" len="sm" w="sm"/>
            </a:ln>
          </p:spPr>
        </p:sp>
        <p:sp>
          <p:nvSpPr>
            <p:cNvPr name="AutoShape 35" id="35"/>
            <p:cNvSpPr/>
            <p:nvPr/>
          </p:nvSpPr>
          <p:spPr>
            <a:xfrm rot="0">
              <a:off x="0" y="1756299"/>
              <a:ext cx="4566364" cy="0"/>
            </a:xfrm>
            <a:prstGeom prst="line">
              <a:avLst/>
            </a:prstGeom>
            <a:ln cap="flat" w="12700">
              <a:solidFill>
                <a:srgbClr val="AEADBD"/>
              </a:solidFill>
              <a:prstDash val="solid"/>
              <a:headEnd type="none" len="sm" w="sm"/>
              <a:tailEnd type="none" len="sm" w="sm"/>
            </a:ln>
          </p:spPr>
        </p:sp>
        <p:sp>
          <p:nvSpPr>
            <p:cNvPr name="AutoShape 36" id="36"/>
            <p:cNvSpPr/>
            <p:nvPr/>
          </p:nvSpPr>
          <p:spPr>
            <a:xfrm rot="0">
              <a:off x="0" y="2333227"/>
              <a:ext cx="4566364" cy="0"/>
            </a:xfrm>
            <a:prstGeom prst="line">
              <a:avLst/>
            </a:prstGeom>
            <a:ln cap="flat" w="12700">
              <a:solidFill>
                <a:srgbClr val="AEADBD"/>
              </a:solidFill>
              <a:prstDash val="solid"/>
              <a:headEnd type="none" len="sm" w="sm"/>
              <a:tailEnd type="none" len="sm" w="sm"/>
            </a:ln>
          </p:spPr>
        </p:sp>
        <p:sp>
          <p:nvSpPr>
            <p:cNvPr name="AutoShape 37" id="37"/>
            <p:cNvSpPr/>
            <p:nvPr/>
          </p:nvSpPr>
          <p:spPr>
            <a:xfrm rot="0">
              <a:off x="0" y="2910156"/>
              <a:ext cx="4566364" cy="0"/>
            </a:xfrm>
            <a:prstGeom prst="line">
              <a:avLst/>
            </a:prstGeom>
            <a:ln cap="flat" w="12700">
              <a:solidFill>
                <a:srgbClr val="AEADBD"/>
              </a:solidFill>
              <a:prstDash val="solid"/>
              <a:headEnd type="none" len="sm" w="sm"/>
              <a:tailEnd type="none" len="sm" w="sm"/>
            </a:ln>
          </p:spPr>
        </p:sp>
        <p:sp>
          <p:nvSpPr>
            <p:cNvPr name="AutoShape 38" id="38"/>
            <p:cNvSpPr/>
            <p:nvPr/>
          </p:nvSpPr>
          <p:spPr>
            <a:xfrm rot="0">
              <a:off x="0" y="3487084"/>
              <a:ext cx="4566364" cy="0"/>
            </a:xfrm>
            <a:prstGeom prst="line">
              <a:avLst/>
            </a:prstGeom>
            <a:ln cap="flat" w="12700">
              <a:solidFill>
                <a:srgbClr val="AEADBD"/>
              </a:solidFill>
              <a:prstDash val="solid"/>
              <a:headEnd type="none" len="sm" w="sm"/>
              <a:tailEnd type="none" len="sm" w="sm"/>
            </a:ln>
          </p:spPr>
        </p:sp>
        <p:sp>
          <p:nvSpPr>
            <p:cNvPr name="AutoShape 39" id="39"/>
            <p:cNvSpPr/>
            <p:nvPr/>
          </p:nvSpPr>
          <p:spPr>
            <a:xfrm rot="0">
              <a:off x="0" y="4064013"/>
              <a:ext cx="4566364" cy="0"/>
            </a:xfrm>
            <a:prstGeom prst="line">
              <a:avLst/>
            </a:prstGeom>
            <a:ln cap="flat" w="12700">
              <a:solidFill>
                <a:srgbClr val="AEADBD"/>
              </a:solidFill>
              <a:prstDash val="solid"/>
              <a:headEnd type="none" len="sm" w="sm"/>
              <a:tailEnd type="none" len="sm" w="sm"/>
            </a:ln>
          </p:spPr>
        </p:sp>
        <p:sp>
          <p:nvSpPr>
            <p:cNvPr name="TextBox 40" id="40"/>
            <p:cNvSpPr txBox="true"/>
            <p:nvPr/>
          </p:nvSpPr>
          <p:spPr>
            <a:xfrm rot="0">
              <a:off x="214967" y="166637"/>
              <a:ext cx="650280" cy="342688"/>
            </a:xfrm>
            <a:prstGeom prst="rect">
              <a:avLst/>
            </a:prstGeom>
          </p:spPr>
          <p:txBody>
            <a:bodyPr anchor="t" rtlCol="false" tIns="0" lIns="0" bIns="0" rIns="0">
              <a:spAutoFit/>
            </a:bodyPr>
            <a:lstStyle/>
            <a:p>
              <a:pPr algn="ctr">
                <a:lnSpc>
                  <a:spcPts val="2239"/>
                </a:lnSpc>
              </a:pPr>
              <a:r>
                <a:rPr lang="en-US" sz="1599">
                  <a:solidFill>
                    <a:srgbClr val="FFFFFF"/>
                  </a:solidFill>
                  <a:latin typeface="Roboto Mono Regular Bold"/>
                </a:rPr>
                <a:t>User</a:t>
              </a:r>
            </a:p>
          </p:txBody>
        </p:sp>
        <p:sp>
          <p:nvSpPr>
            <p:cNvPr name="TextBox 41" id="41"/>
            <p:cNvSpPr txBox="true"/>
            <p:nvPr/>
          </p:nvSpPr>
          <p:spPr>
            <a:xfrm rot="0">
              <a:off x="214967" y="757306"/>
              <a:ext cx="1706562"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authProvider</a:t>
              </a:r>
            </a:p>
          </p:txBody>
        </p:sp>
        <p:sp>
          <p:nvSpPr>
            <p:cNvPr name="TextBox 42" id="42"/>
            <p:cNvSpPr txBox="true"/>
            <p:nvPr/>
          </p:nvSpPr>
          <p:spPr>
            <a:xfrm rot="0">
              <a:off x="214967" y="1292537"/>
              <a:ext cx="711200"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email</a:t>
              </a:r>
            </a:p>
          </p:txBody>
        </p:sp>
        <p:sp>
          <p:nvSpPr>
            <p:cNvPr name="TextBox 43" id="43"/>
            <p:cNvSpPr txBox="true"/>
            <p:nvPr/>
          </p:nvSpPr>
          <p:spPr>
            <a:xfrm rot="0">
              <a:off x="214967" y="1882166"/>
              <a:ext cx="568920"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name</a:t>
              </a:r>
            </a:p>
          </p:txBody>
        </p:sp>
        <p:sp>
          <p:nvSpPr>
            <p:cNvPr name="TextBox 44" id="44"/>
            <p:cNvSpPr txBox="true"/>
            <p:nvPr/>
          </p:nvSpPr>
          <p:spPr>
            <a:xfrm rot="0">
              <a:off x="214967" y="2444352"/>
              <a:ext cx="426641"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uid</a:t>
              </a:r>
            </a:p>
          </p:txBody>
        </p:sp>
        <p:sp>
          <p:nvSpPr>
            <p:cNvPr name="TextBox 45" id="45"/>
            <p:cNvSpPr txBox="true"/>
            <p:nvPr/>
          </p:nvSpPr>
          <p:spPr>
            <a:xfrm rot="0">
              <a:off x="214967" y="3010623"/>
              <a:ext cx="2133203"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solvedTestCases</a:t>
              </a:r>
            </a:p>
          </p:txBody>
        </p:sp>
        <p:sp>
          <p:nvSpPr>
            <p:cNvPr name="TextBox 46" id="46"/>
            <p:cNvSpPr txBox="true"/>
            <p:nvPr/>
          </p:nvSpPr>
          <p:spPr>
            <a:xfrm rot="0">
              <a:off x="214967" y="3623609"/>
              <a:ext cx="1422202"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highlights</a:t>
              </a:r>
            </a:p>
          </p:txBody>
        </p:sp>
        <p:sp>
          <p:nvSpPr>
            <p:cNvPr name="TextBox 47" id="47"/>
            <p:cNvSpPr txBox="true"/>
            <p:nvPr/>
          </p:nvSpPr>
          <p:spPr>
            <a:xfrm rot="0">
              <a:off x="214967" y="4187838"/>
              <a:ext cx="1848842"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userTestCases</a:t>
              </a:r>
            </a:p>
          </p:txBody>
        </p:sp>
        <p:sp>
          <p:nvSpPr>
            <p:cNvPr name="TextBox 48" id="48"/>
            <p:cNvSpPr txBox="true"/>
            <p:nvPr/>
          </p:nvSpPr>
          <p:spPr>
            <a:xfrm rot="0">
              <a:off x="2772921" y="729087"/>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49" id="49"/>
            <p:cNvSpPr txBox="true"/>
            <p:nvPr/>
          </p:nvSpPr>
          <p:spPr>
            <a:xfrm rot="0">
              <a:off x="2772921" y="1300842"/>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50" id="50"/>
            <p:cNvSpPr txBox="true"/>
            <p:nvPr/>
          </p:nvSpPr>
          <p:spPr>
            <a:xfrm rot="0">
              <a:off x="2772921" y="1872597"/>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51" id="51"/>
            <p:cNvSpPr txBox="true"/>
            <p:nvPr/>
          </p:nvSpPr>
          <p:spPr>
            <a:xfrm rot="0">
              <a:off x="2772921" y="2444352"/>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52" id="52"/>
            <p:cNvSpPr txBox="true"/>
            <p:nvPr/>
          </p:nvSpPr>
          <p:spPr>
            <a:xfrm rot="0">
              <a:off x="2772921" y="3016108"/>
              <a:ext cx="113784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53" id="53"/>
            <p:cNvSpPr txBox="true"/>
            <p:nvPr/>
          </p:nvSpPr>
          <p:spPr>
            <a:xfrm rot="0">
              <a:off x="2772921" y="3587863"/>
              <a:ext cx="15644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Highlight[]</a:t>
              </a:r>
            </a:p>
          </p:txBody>
        </p:sp>
        <p:sp>
          <p:nvSpPr>
            <p:cNvPr name="TextBox 54" id="54"/>
            <p:cNvSpPr txBox="true"/>
            <p:nvPr/>
          </p:nvSpPr>
          <p:spPr>
            <a:xfrm rot="0">
              <a:off x="2772921" y="4213238"/>
              <a:ext cx="1422202"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TestCase[]</a:t>
              </a:r>
            </a:p>
          </p:txBody>
        </p:sp>
        <p:sp>
          <p:nvSpPr>
            <p:cNvPr name="AutoShape 55" id="55"/>
            <p:cNvSpPr/>
            <p:nvPr/>
          </p:nvSpPr>
          <p:spPr>
            <a:xfrm rot="0">
              <a:off x="0" y="4707726"/>
              <a:ext cx="4566364" cy="0"/>
            </a:xfrm>
            <a:prstGeom prst="line">
              <a:avLst/>
            </a:prstGeom>
            <a:ln cap="flat" w="12700">
              <a:solidFill>
                <a:srgbClr val="AEADBD"/>
              </a:solidFill>
              <a:prstDash val="solid"/>
              <a:headEnd type="none" len="sm" w="sm"/>
              <a:tailEnd type="none" len="sm" w="sm"/>
            </a:ln>
          </p:spPr>
        </p:sp>
        <p:sp>
          <p:nvSpPr>
            <p:cNvPr name="TextBox 56" id="56"/>
            <p:cNvSpPr txBox="true"/>
            <p:nvPr/>
          </p:nvSpPr>
          <p:spPr>
            <a:xfrm rot="0">
              <a:off x="214967" y="4806151"/>
              <a:ext cx="2068215"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Bold"/>
                </a:rPr>
                <a:t>usedParsonsIds</a:t>
              </a:r>
            </a:p>
          </p:txBody>
        </p:sp>
        <p:sp>
          <p:nvSpPr>
            <p:cNvPr name="TextBox 57" id="57"/>
            <p:cNvSpPr txBox="true"/>
            <p:nvPr/>
          </p:nvSpPr>
          <p:spPr>
            <a:xfrm rot="0">
              <a:off x="2772921" y="4806151"/>
              <a:ext cx="113784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Bold"/>
                </a:rPr>
                <a:t>string[]</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pic>
        <p:nvPicPr>
          <p:cNvPr name="Picture 3" id="3">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1028700" y="1821299"/>
            <a:ext cx="16230600" cy="6644402"/>
          </a:xfrm>
          <a:prstGeom prst="rect">
            <a:avLst/>
          </a:prstGeom>
        </p:spPr>
      </p:pic>
      <p:sp>
        <p:nvSpPr>
          <p:cNvPr name="TextBox 4" id="4"/>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Yulia Pechorina</a:t>
            </a:r>
          </a:p>
        </p:txBody>
      </p:sp>
    </p:spTree>
  </p:cSld>
  <p:clrMapOvr>
    <a:masterClrMapping/>
  </p:clrMapOvr>
  <p:timing>
    <p:tnLst>
      <p:par>
        <p:cTn dur="indefinite" restart="never" nodeType="tmRoot">
          <p:childTnLst>
            <p:video>
              <p:cMediaNode vol="100000">
                <p:cTn fill="hold" display="false">
                  <p:stCondLst>
                    <p:cond delay="indefinite"/>
                  </p:stCondLst>
                </p:cTn>
                <p:tgtEl>
                  <p:spTgt spid="3"/>
                </p:tgtEl>
              </p:cMediaNode>
            </p:video>
          </p:childTnLst>
        </p:cTn>
      </p:par>
    </p:tnLst>
  </p:timing>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sp>
        <p:nvSpPr>
          <p:cNvPr name="TextBox 3" id="3"/>
          <p:cNvSpPr txBox="true"/>
          <p:nvPr/>
        </p:nvSpPr>
        <p:spPr>
          <a:xfrm rot="0">
            <a:off x="2171700" y="4038725"/>
            <a:ext cx="14486478" cy="1289685"/>
          </a:xfrm>
          <a:prstGeom prst="rect">
            <a:avLst/>
          </a:prstGeom>
        </p:spPr>
        <p:txBody>
          <a:bodyPr anchor="t" rtlCol="false" tIns="0" lIns="0" bIns="0" rIns="0">
            <a:spAutoFit/>
          </a:bodyPr>
          <a:lstStyle/>
          <a:p>
            <a:pPr marL="777240" indent="-388620" lvl="1">
              <a:lnSpc>
                <a:spcPts val="5040"/>
              </a:lnSpc>
              <a:buFont typeface="Arial"/>
              <a:buChar char="•"/>
            </a:pPr>
            <a:r>
              <a:rPr lang="en-US" sz="3600">
                <a:solidFill>
                  <a:srgbClr val="000000"/>
                </a:solidFill>
                <a:latin typeface="Telegraf"/>
              </a:rPr>
              <a:t>Uses the Monaco Code Editor and @monaco-editor/react npm package</a:t>
            </a:r>
          </a:p>
        </p:txBody>
      </p:sp>
      <p:sp>
        <p:nvSpPr>
          <p:cNvPr name="TextBox 4" id="4"/>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Implementation Page</a:t>
            </a:r>
          </a:p>
        </p:txBody>
      </p:sp>
      <p:sp>
        <p:nvSpPr>
          <p:cNvPr name="TextBox 5" id="5"/>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Yulia Pechorina</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pic>
        <p:nvPicPr>
          <p:cNvPr name="Picture 3" id="3">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1181100" y="1968627"/>
            <a:ext cx="16230600" cy="6644402"/>
          </a:xfrm>
          <a:prstGeom prst="rect">
            <a:avLst/>
          </a:prstGeom>
        </p:spPr>
      </p:pic>
      <p:sp>
        <p:nvSpPr>
          <p:cNvPr name="TextBox 4" id="4"/>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Yulia Pechorina</a:t>
            </a:r>
          </a:p>
        </p:txBody>
      </p:sp>
    </p:spTree>
  </p:cSld>
  <p:clrMapOvr>
    <a:masterClrMapping/>
  </p:clrMapOvr>
  <p:timing>
    <p:tnLst>
      <p:par>
        <p:cTn dur="indefinite" restart="never" nodeType="tmRoot">
          <p:childTnLst>
            <p:video>
              <p:cMediaNode vol="100000">
                <p:cTn fill="hold" display="false">
                  <p:stCondLst>
                    <p:cond delay="indefinite"/>
                  </p:stCondLst>
                </p:cTn>
                <p:tgtEl>
                  <p:spTgt spid="3"/>
                </p:tgtEl>
              </p:cMediaNode>
            </p:video>
          </p:childTnLst>
        </p:cTn>
      </p:par>
    </p:tnLst>
  </p:timing>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sp>
        <p:nvSpPr>
          <p:cNvPr name="TextBox 3" id="3"/>
          <p:cNvSpPr txBox="true"/>
          <p:nvPr/>
        </p:nvSpPr>
        <p:spPr>
          <a:xfrm rot="0">
            <a:off x="1900761" y="4185136"/>
            <a:ext cx="14486478" cy="4480560"/>
          </a:xfrm>
          <a:prstGeom prst="rect">
            <a:avLst/>
          </a:prstGeom>
        </p:spPr>
        <p:txBody>
          <a:bodyPr anchor="t" rtlCol="false" tIns="0" lIns="0" bIns="0" rIns="0">
            <a:spAutoFit/>
          </a:bodyPr>
          <a:lstStyle/>
          <a:p>
            <a:pPr marL="777240" indent="-388620" lvl="1">
              <a:lnSpc>
                <a:spcPts val="5040"/>
              </a:lnSpc>
              <a:buFont typeface="Arial"/>
              <a:buChar char="•"/>
            </a:pPr>
            <a:r>
              <a:rPr lang="en-US" sz="3600">
                <a:solidFill>
                  <a:srgbClr val="000000"/>
                </a:solidFill>
                <a:latin typeface="Telegraf"/>
              </a:rPr>
              <a:t>Our Code Runner service uses JobeInABox</a:t>
            </a:r>
          </a:p>
          <a:p>
            <a:pPr>
              <a:lnSpc>
                <a:spcPts val="5040"/>
              </a:lnSpc>
            </a:pPr>
          </a:p>
          <a:p>
            <a:pPr marL="777240" indent="-388620" lvl="1">
              <a:lnSpc>
                <a:spcPts val="5040"/>
              </a:lnSpc>
              <a:buFont typeface="Arial"/>
              <a:buChar char="•"/>
            </a:pPr>
            <a:r>
              <a:rPr lang="en-US" sz="3600">
                <a:solidFill>
                  <a:srgbClr val="000000"/>
                </a:solidFill>
                <a:latin typeface="Telegraf"/>
              </a:rPr>
              <a:t>JobeInABox is an open-source repository that provides a Docker container image for a Jobe Server</a:t>
            </a:r>
          </a:p>
          <a:p>
            <a:pPr>
              <a:lnSpc>
                <a:spcPts val="5040"/>
              </a:lnSpc>
            </a:pPr>
          </a:p>
          <a:p>
            <a:pPr marL="777240" indent="-388620" lvl="1">
              <a:lnSpc>
                <a:spcPts val="5040"/>
              </a:lnSpc>
              <a:buFont typeface="Arial"/>
              <a:buChar char="•"/>
            </a:pPr>
            <a:r>
              <a:rPr lang="en-US" sz="3600">
                <a:solidFill>
                  <a:srgbClr val="000000"/>
                </a:solidFill>
                <a:latin typeface="Telegraf"/>
              </a:rPr>
              <a:t>Jobe is a server that runs code in various programming languages</a:t>
            </a:r>
          </a:p>
        </p:txBody>
      </p:sp>
      <p:sp>
        <p:nvSpPr>
          <p:cNvPr name="TextBox 4" id="4"/>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Code Runner</a:t>
            </a:r>
          </a:p>
        </p:txBody>
      </p:sp>
      <p:sp>
        <p:nvSpPr>
          <p:cNvPr name="TextBox 5" id="5"/>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Yulia Pechorina</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pic>
        <p:nvPicPr>
          <p:cNvPr name="Picture 3" id="3"/>
          <p:cNvPicPr>
            <a:picLocks noChangeAspect="true"/>
          </p:cNvPicPr>
          <p:nvPr/>
        </p:nvPicPr>
        <p:blipFill>
          <a:blip r:embed="rId3"/>
          <a:srcRect l="0" t="0" r="0" b="0"/>
          <a:stretch>
            <a:fillRect/>
          </a:stretch>
        </p:blipFill>
        <p:spPr>
          <a:xfrm flipH="false" flipV="false" rot="0">
            <a:off x="14456400" y="409514"/>
            <a:ext cx="3372483" cy="3270873"/>
          </a:xfrm>
          <a:prstGeom prst="rect">
            <a:avLst/>
          </a:prstGeom>
        </p:spPr>
      </p:pic>
      <p:sp>
        <p:nvSpPr>
          <p:cNvPr name="TextBox 4" id="4"/>
          <p:cNvSpPr txBox="true"/>
          <p:nvPr/>
        </p:nvSpPr>
        <p:spPr>
          <a:xfrm rot="0">
            <a:off x="2171700" y="4038725"/>
            <a:ext cx="14486478" cy="1927860"/>
          </a:xfrm>
          <a:prstGeom prst="rect">
            <a:avLst/>
          </a:prstGeom>
        </p:spPr>
        <p:txBody>
          <a:bodyPr anchor="t" rtlCol="false" tIns="0" lIns="0" bIns="0" rIns="0">
            <a:spAutoFit/>
          </a:bodyPr>
          <a:lstStyle/>
          <a:p>
            <a:pPr marL="777240" indent="-388620" lvl="1">
              <a:lnSpc>
                <a:spcPts val="5040"/>
              </a:lnSpc>
              <a:buFont typeface="Arial"/>
              <a:buChar char="•"/>
            </a:pPr>
            <a:r>
              <a:rPr lang="en-US" sz="3600">
                <a:solidFill>
                  <a:srgbClr val="000000"/>
                </a:solidFill>
                <a:latin typeface="Telegraf"/>
              </a:rPr>
              <a:t>Google Cloud Run is used to host JobeInABox containers</a:t>
            </a:r>
          </a:p>
          <a:p>
            <a:pPr>
              <a:lnSpc>
                <a:spcPts val="5040"/>
              </a:lnSpc>
            </a:pPr>
          </a:p>
          <a:p>
            <a:pPr marL="777240" indent="-388620" lvl="1">
              <a:lnSpc>
                <a:spcPts val="5040"/>
              </a:lnSpc>
              <a:buFont typeface="Arial"/>
              <a:buChar char="•"/>
            </a:pPr>
            <a:r>
              <a:rPr lang="en-US" sz="3600">
                <a:solidFill>
                  <a:srgbClr val="000000"/>
                </a:solidFill>
                <a:latin typeface="Telegraf"/>
              </a:rPr>
              <a:t>We interact with the JobeInABox service through a RESTful API</a:t>
            </a:r>
          </a:p>
        </p:txBody>
      </p:sp>
      <p:sp>
        <p:nvSpPr>
          <p:cNvPr name="TextBox 5" id="5"/>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Code Runner</a:t>
            </a:r>
          </a:p>
        </p:txBody>
      </p:sp>
      <p:sp>
        <p:nvSpPr>
          <p:cNvPr name="TextBox 6" id="6"/>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Yulia Pechorina</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pic>
        <p:nvPicPr>
          <p:cNvPr name="Picture 3" id="3"/>
          <p:cNvPicPr>
            <a:picLocks noChangeAspect="true"/>
          </p:cNvPicPr>
          <p:nvPr/>
        </p:nvPicPr>
        <p:blipFill>
          <a:blip r:embed="rId3"/>
          <a:srcRect l="0" t="0" r="0" b="0"/>
          <a:stretch>
            <a:fillRect/>
          </a:stretch>
        </p:blipFill>
        <p:spPr>
          <a:xfrm flipH="false" flipV="false" rot="0">
            <a:off x="15234361" y="1028700"/>
            <a:ext cx="2024939" cy="2278056"/>
          </a:xfrm>
          <a:prstGeom prst="rect">
            <a:avLst/>
          </a:prstGeom>
        </p:spPr>
      </p:pic>
      <p:sp>
        <p:nvSpPr>
          <p:cNvPr name="TextBox 4" id="4"/>
          <p:cNvSpPr txBox="true"/>
          <p:nvPr/>
        </p:nvSpPr>
        <p:spPr>
          <a:xfrm rot="0">
            <a:off x="2171700" y="4038725"/>
            <a:ext cx="14486478" cy="4480560"/>
          </a:xfrm>
          <a:prstGeom prst="rect">
            <a:avLst/>
          </a:prstGeom>
        </p:spPr>
        <p:txBody>
          <a:bodyPr anchor="t" rtlCol="false" tIns="0" lIns="0" bIns="0" rIns="0">
            <a:spAutoFit/>
          </a:bodyPr>
          <a:lstStyle/>
          <a:p>
            <a:pPr marL="777240" indent="-388620" lvl="1">
              <a:lnSpc>
                <a:spcPts val="5040"/>
              </a:lnSpc>
              <a:buFont typeface="Arial"/>
              <a:buChar char="•"/>
            </a:pPr>
            <a:r>
              <a:rPr lang="en-US" sz="3600">
                <a:solidFill>
                  <a:srgbClr val="000000"/>
                </a:solidFill>
                <a:latin typeface="Telegraf"/>
              </a:rPr>
              <a:t>Each question requires a wrapper to parse Standard Inputs</a:t>
            </a:r>
          </a:p>
          <a:p>
            <a:pPr marL="777240" indent="-388620" lvl="1">
              <a:lnSpc>
                <a:spcPts val="5040"/>
              </a:lnSpc>
              <a:buFont typeface="Arial"/>
              <a:buChar char="•"/>
            </a:pPr>
            <a:r>
              <a:rPr lang="en-US" sz="3600">
                <a:solidFill>
                  <a:srgbClr val="000000"/>
                </a:solidFill>
                <a:latin typeface="Telegraf"/>
              </a:rPr>
              <a:t>Written in C</a:t>
            </a:r>
          </a:p>
          <a:p>
            <a:pPr marL="777240" indent="-388620" lvl="1">
              <a:lnSpc>
                <a:spcPts val="5040"/>
              </a:lnSpc>
              <a:buFont typeface="Arial"/>
              <a:buChar char="•"/>
            </a:pPr>
            <a:r>
              <a:rPr lang="en-US" sz="3600">
                <a:solidFill>
                  <a:srgbClr val="000000"/>
                </a:solidFill>
                <a:latin typeface="Telegraf"/>
              </a:rPr>
              <a:t>Can handle a wide range of inputs:</a:t>
            </a:r>
          </a:p>
          <a:p>
            <a:pPr marL="1554480" indent="-518160" lvl="2">
              <a:lnSpc>
                <a:spcPts val="5040"/>
              </a:lnSpc>
              <a:buFont typeface="Arial"/>
              <a:buChar char="⚬"/>
            </a:pPr>
            <a:r>
              <a:rPr lang="en-US" sz="3600">
                <a:solidFill>
                  <a:srgbClr val="000000"/>
                </a:solidFill>
                <a:latin typeface="Telegraf"/>
              </a:rPr>
              <a:t>"1, 2, 3"</a:t>
            </a:r>
          </a:p>
          <a:p>
            <a:pPr marL="1554480" indent="-518160" lvl="2">
              <a:lnSpc>
                <a:spcPts val="5040"/>
              </a:lnSpc>
              <a:buFont typeface="Arial"/>
              <a:buChar char="⚬"/>
            </a:pPr>
            <a:r>
              <a:rPr lang="en-US" sz="3600">
                <a:solidFill>
                  <a:srgbClr val="000000"/>
                </a:solidFill>
                <a:latin typeface="Telegraf"/>
              </a:rPr>
              <a:t>"1 2 3"</a:t>
            </a:r>
          </a:p>
          <a:p>
            <a:pPr marL="1554480" indent="-518160" lvl="2">
              <a:lnSpc>
                <a:spcPts val="5040"/>
              </a:lnSpc>
              <a:buFont typeface="Arial"/>
              <a:buChar char="⚬"/>
            </a:pPr>
            <a:r>
              <a:rPr lang="en-US" sz="3600">
                <a:solidFill>
                  <a:srgbClr val="000000"/>
                </a:solidFill>
                <a:latin typeface="Telegraf"/>
              </a:rPr>
              <a:t>"rain from sensor: 1 2 3"</a:t>
            </a:r>
          </a:p>
          <a:p>
            <a:pPr marL="1554480" indent="-518160" lvl="2">
              <a:lnSpc>
                <a:spcPts val="5040"/>
              </a:lnSpc>
              <a:buFont typeface="Arial"/>
              <a:buChar char="⚬"/>
            </a:pPr>
            <a:r>
              <a:rPr lang="en-US" sz="3600">
                <a:solidFill>
                  <a:srgbClr val="000000"/>
                </a:solidFill>
                <a:latin typeface="Telegraf"/>
              </a:rPr>
              <a:t>"[1 2 3]"</a:t>
            </a:r>
          </a:p>
        </p:txBody>
      </p:sp>
      <p:sp>
        <p:nvSpPr>
          <p:cNvPr name="TextBox 5" id="5"/>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Code Wrapper</a:t>
            </a:r>
          </a:p>
        </p:txBody>
      </p:sp>
      <p:sp>
        <p:nvSpPr>
          <p:cNvPr name="TextBox 6" id="6"/>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Keith Anderson</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171700" y="3876675"/>
            <a:ext cx="6302706"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Agenda</a:t>
            </a:r>
          </a:p>
        </p:txBody>
      </p:sp>
      <p:sp>
        <p:nvSpPr>
          <p:cNvPr name="TextBox 3" id="3"/>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Keith Anderson</a:t>
            </a:r>
          </a:p>
        </p:txBody>
      </p:sp>
      <p:sp>
        <p:nvSpPr>
          <p:cNvPr name="TextBox 4" id="4"/>
          <p:cNvSpPr txBox="true"/>
          <p:nvPr/>
        </p:nvSpPr>
        <p:spPr>
          <a:xfrm rot="0">
            <a:off x="9982200" y="3600450"/>
            <a:ext cx="6654003" cy="1943100"/>
          </a:xfrm>
          <a:prstGeom prst="rect">
            <a:avLst/>
          </a:prstGeom>
        </p:spPr>
        <p:txBody>
          <a:bodyPr anchor="t" rtlCol="false" tIns="0" lIns="0" bIns="0" rIns="0">
            <a:spAutoFit/>
          </a:bodyPr>
          <a:lstStyle/>
          <a:p>
            <a:pPr>
              <a:lnSpc>
                <a:spcPts val="5100"/>
              </a:lnSpc>
            </a:pPr>
            <a:r>
              <a:rPr lang="en-US" sz="3000">
                <a:solidFill>
                  <a:srgbClr val="56C02B"/>
                </a:solidFill>
                <a:latin typeface="Telegraf Bold"/>
              </a:rPr>
              <a:t>Part 1:</a:t>
            </a:r>
            <a:r>
              <a:rPr lang="en-US" sz="3000">
                <a:solidFill>
                  <a:srgbClr val="000000"/>
                </a:solidFill>
                <a:latin typeface="Telegraf"/>
              </a:rPr>
              <a:t> Project Setup</a:t>
            </a:r>
          </a:p>
          <a:p>
            <a:pPr>
              <a:lnSpc>
                <a:spcPts val="5100"/>
              </a:lnSpc>
            </a:pPr>
            <a:r>
              <a:rPr lang="en-US" sz="3000">
                <a:solidFill>
                  <a:srgbClr val="FCC30B"/>
                </a:solidFill>
                <a:latin typeface="Telegraf Bold"/>
              </a:rPr>
              <a:t>Part 2:</a:t>
            </a:r>
            <a:r>
              <a:rPr lang="en-US" sz="3000">
                <a:solidFill>
                  <a:srgbClr val="FCC30B"/>
                </a:solidFill>
                <a:latin typeface="Telegraf"/>
              </a:rPr>
              <a:t> </a:t>
            </a:r>
            <a:r>
              <a:rPr lang="en-US" sz="3000">
                <a:solidFill>
                  <a:srgbClr val="000000"/>
                </a:solidFill>
                <a:latin typeface="Telegraf"/>
              </a:rPr>
              <a:t>Firebase Project Setup</a:t>
            </a:r>
          </a:p>
          <a:p>
            <a:pPr>
              <a:lnSpc>
                <a:spcPts val="5100"/>
              </a:lnSpc>
            </a:pPr>
            <a:r>
              <a:rPr lang="en-US" sz="3000">
                <a:solidFill>
                  <a:srgbClr val="E866B0"/>
                </a:solidFill>
                <a:latin typeface="Telegraf Bold"/>
              </a:rPr>
              <a:t>Part 3:</a:t>
            </a:r>
            <a:r>
              <a:rPr lang="en-US" sz="3000">
                <a:solidFill>
                  <a:srgbClr val="000000"/>
                </a:solidFill>
                <a:latin typeface="Telegraf"/>
              </a:rPr>
              <a:t> Demo</a:t>
            </a:r>
          </a:p>
        </p:txBody>
      </p:sp>
      <p:sp>
        <p:nvSpPr>
          <p:cNvPr name="AutoShape 5" id="5"/>
          <p:cNvSpPr/>
          <p:nvPr/>
        </p:nvSpPr>
        <p:spPr>
          <a:xfrm rot="0">
            <a:off x="0" y="0"/>
            <a:ext cx="406854" cy="2575832"/>
          </a:xfrm>
          <a:prstGeom prst="rect">
            <a:avLst/>
          </a:prstGeom>
          <a:solidFill>
            <a:srgbClr val="56C02B"/>
          </a:solidFill>
        </p:spPr>
      </p:sp>
      <p:sp>
        <p:nvSpPr>
          <p:cNvPr name="AutoShape 6" id="6"/>
          <p:cNvSpPr/>
          <p:nvPr/>
        </p:nvSpPr>
        <p:spPr>
          <a:xfrm rot="0">
            <a:off x="0" y="2570389"/>
            <a:ext cx="406854" cy="2575832"/>
          </a:xfrm>
          <a:prstGeom prst="rect">
            <a:avLst/>
          </a:prstGeom>
          <a:solidFill>
            <a:srgbClr val="FCC30B"/>
          </a:solidFill>
        </p:spPr>
      </p:sp>
      <p:sp>
        <p:nvSpPr>
          <p:cNvPr name="AutoShape 7" id="7"/>
          <p:cNvSpPr/>
          <p:nvPr/>
        </p:nvSpPr>
        <p:spPr>
          <a:xfrm rot="0">
            <a:off x="0" y="5140779"/>
            <a:ext cx="406854" cy="2575832"/>
          </a:xfrm>
          <a:prstGeom prst="rect">
            <a:avLst/>
          </a:prstGeom>
          <a:solidFill>
            <a:srgbClr val="E866B0"/>
          </a:solidFill>
        </p:spPr>
      </p:sp>
      <p:sp>
        <p:nvSpPr>
          <p:cNvPr name="AutoShape 8" id="8"/>
          <p:cNvSpPr/>
          <p:nvPr/>
        </p:nvSpPr>
        <p:spPr>
          <a:xfrm rot="0">
            <a:off x="0" y="7711168"/>
            <a:ext cx="406854" cy="2575832"/>
          </a:xfrm>
          <a:prstGeom prst="rect">
            <a:avLst/>
          </a:prstGeom>
          <a:solidFill>
            <a:srgbClr val="26BDE2"/>
          </a:solidFill>
        </p:spPr>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406854" cy="2575832"/>
          </a:xfrm>
          <a:prstGeom prst="rect">
            <a:avLst/>
          </a:prstGeom>
          <a:solidFill>
            <a:srgbClr val="56C02B"/>
          </a:solidFill>
        </p:spPr>
      </p:sp>
      <p:sp>
        <p:nvSpPr>
          <p:cNvPr name="AutoShape 3" id="3"/>
          <p:cNvSpPr/>
          <p:nvPr/>
        </p:nvSpPr>
        <p:spPr>
          <a:xfrm rot="0">
            <a:off x="0" y="2570389"/>
            <a:ext cx="406854" cy="2575832"/>
          </a:xfrm>
          <a:prstGeom prst="rect">
            <a:avLst/>
          </a:prstGeom>
          <a:solidFill>
            <a:srgbClr val="E866B0"/>
          </a:solidFill>
        </p:spPr>
      </p:sp>
      <p:sp>
        <p:nvSpPr>
          <p:cNvPr name="AutoShape 4" id="4"/>
          <p:cNvSpPr/>
          <p:nvPr/>
        </p:nvSpPr>
        <p:spPr>
          <a:xfrm rot="0">
            <a:off x="0" y="5140779"/>
            <a:ext cx="406854" cy="2575832"/>
          </a:xfrm>
          <a:prstGeom prst="rect">
            <a:avLst/>
          </a:prstGeom>
          <a:solidFill>
            <a:srgbClr val="FCC30B"/>
          </a:solidFill>
        </p:spPr>
      </p:sp>
      <p:sp>
        <p:nvSpPr>
          <p:cNvPr name="AutoShape 5" id="5"/>
          <p:cNvSpPr/>
          <p:nvPr/>
        </p:nvSpPr>
        <p:spPr>
          <a:xfrm rot="0">
            <a:off x="0" y="7711168"/>
            <a:ext cx="406854" cy="2575832"/>
          </a:xfrm>
          <a:prstGeom prst="rect">
            <a:avLst/>
          </a:prstGeom>
          <a:solidFill>
            <a:srgbClr val="26BDE2"/>
          </a:solidFill>
        </p:spPr>
      </p:sp>
      <p:sp>
        <p:nvSpPr>
          <p:cNvPr name="TextBox 6" id="6"/>
          <p:cNvSpPr txBox="true"/>
          <p:nvPr/>
        </p:nvSpPr>
        <p:spPr>
          <a:xfrm rot="0">
            <a:off x="1672849" y="3842941"/>
            <a:ext cx="14974367" cy="1314450"/>
          </a:xfrm>
          <a:prstGeom prst="rect">
            <a:avLst/>
          </a:prstGeom>
        </p:spPr>
        <p:txBody>
          <a:bodyPr anchor="t" rtlCol="false" tIns="0" lIns="0" bIns="0" rIns="0">
            <a:spAutoFit/>
          </a:bodyPr>
          <a:lstStyle/>
          <a:p>
            <a:pPr algn="ctr">
              <a:lnSpc>
                <a:spcPts val="9600"/>
              </a:lnSpc>
            </a:pPr>
            <a:r>
              <a:rPr lang="en-US" sz="8000">
                <a:solidFill>
                  <a:srgbClr val="000000"/>
                </a:solidFill>
                <a:latin typeface="Telegraf Bold"/>
              </a:rPr>
              <a:t>Thanks for Listening!</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56C02B"/>
          </a:solidFill>
        </p:spPr>
      </p:sp>
      <p:sp>
        <p:nvSpPr>
          <p:cNvPr name="TextBox 3" id="3"/>
          <p:cNvSpPr txBox="true"/>
          <p:nvPr/>
        </p:nvSpPr>
        <p:spPr>
          <a:xfrm rot="0">
            <a:off x="2171700" y="4038725"/>
            <a:ext cx="6972300" cy="2382012"/>
          </a:xfrm>
          <a:prstGeom prst="rect">
            <a:avLst/>
          </a:prstGeom>
        </p:spPr>
        <p:txBody>
          <a:bodyPr anchor="t" rtlCol="false" tIns="0" lIns="0" bIns="0" rIns="0">
            <a:spAutoFit/>
          </a:bodyPr>
          <a:lstStyle/>
          <a:p>
            <a:pPr>
              <a:lnSpc>
                <a:spcPts val="5040"/>
              </a:lnSpc>
            </a:pPr>
            <a:r>
              <a:rPr lang="en-US" sz="3600">
                <a:solidFill>
                  <a:srgbClr val="000000"/>
                </a:solidFill>
                <a:latin typeface="Telegraf"/>
              </a:rPr>
              <a:t>Technology Stack:</a:t>
            </a:r>
          </a:p>
          <a:p>
            <a:pPr marL="777240" indent="-388620" lvl="1">
              <a:lnSpc>
                <a:spcPts val="7488"/>
              </a:lnSpc>
              <a:buFont typeface="Arial"/>
              <a:buChar char="•"/>
            </a:pPr>
            <a:r>
              <a:rPr lang="en-US" sz="3600">
                <a:solidFill>
                  <a:srgbClr val="000000"/>
                </a:solidFill>
                <a:latin typeface="Telegraf"/>
              </a:rPr>
              <a:t>React</a:t>
            </a:r>
          </a:p>
          <a:p>
            <a:pPr marL="777240" indent="-388620" lvl="1">
              <a:lnSpc>
                <a:spcPts val="7488"/>
              </a:lnSpc>
              <a:buFont typeface="Arial"/>
              <a:buChar char="•"/>
            </a:pPr>
            <a:r>
              <a:rPr lang="en-US" sz="3600">
                <a:solidFill>
                  <a:srgbClr val="000000"/>
                </a:solidFill>
                <a:latin typeface="Telegraf"/>
              </a:rPr>
              <a:t>Typescript</a:t>
            </a:r>
          </a:p>
        </p:txBody>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6513955" y="4814103"/>
            <a:ext cx="672985" cy="622817"/>
          </a:xfrm>
          <a:prstGeom prst="rect">
            <a:avLst/>
          </a:prstGeom>
        </p:spPr>
      </p:pic>
      <p:pic>
        <p:nvPicPr>
          <p:cNvPr name="Picture 5" id="5"/>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6539039" y="5789398"/>
            <a:ext cx="622817" cy="622817"/>
          </a:xfrm>
          <a:prstGeom prst="rect">
            <a:avLst/>
          </a:prstGeom>
        </p:spPr>
      </p:pic>
      <p:sp>
        <p:nvSpPr>
          <p:cNvPr name="TextBox 6" id="6"/>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Project Setup</a:t>
            </a:r>
          </a:p>
        </p:txBody>
      </p:sp>
      <p:sp>
        <p:nvSpPr>
          <p:cNvPr name="TextBox 7" id="7"/>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Yulia Pechorina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56C02B"/>
          </a:solidFill>
        </p:spPr>
      </p:sp>
      <p:sp>
        <p:nvSpPr>
          <p:cNvPr name="TextBox 3" id="3"/>
          <p:cNvSpPr txBox="true"/>
          <p:nvPr/>
        </p:nvSpPr>
        <p:spPr>
          <a:xfrm rot="0">
            <a:off x="2171700" y="4038725"/>
            <a:ext cx="6972300" cy="2382012"/>
          </a:xfrm>
          <a:prstGeom prst="rect">
            <a:avLst/>
          </a:prstGeom>
        </p:spPr>
        <p:txBody>
          <a:bodyPr anchor="t" rtlCol="false" tIns="0" lIns="0" bIns="0" rIns="0">
            <a:spAutoFit/>
          </a:bodyPr>
          <a:lstStyle/>
          <a:p>
            <a:pPr>
              <a:lnSpc>
                <a:spcPts val="5040"/>
              </a:lnSpc>
            </a:pPr>
            <a:r>
              <a:rPr lang="en-US" sz="3600">
                <a:solidFill>
                  <a:srgbClr val="000000"/>
                </a:solidFill>
                <a:latin typeface="Telegraf"/>
              </a:rPr>
              <a:t>Technology Stack:</a:t>
            </a:r>
          </a:p>
          <a:p>
            <a:pPr marL="777240" indent="-388620" lvl="1">
              <a:lnSpc>
                <a:spcPts val="7488"/>
              </a:lnSpc>
              <a:buFont typeface="Arial"/>
              <a:buChar char="•"/>
            </a:pPr>
            <a:r>
              <a:rPr lang="en-US" sz="3600">
                <a:solidFill>
                  <a:srgbClr val="000000"/>
                </a:solidFill>
                <a:latin typeface="Telegraf"/>
              </a:rPr>
              <a:t>React</a:t>
            </a:r>
          </a:p>
          <a:p>
            <a:pPr marL="777240" indent="-388620" lvl="1">
              <a:lnSpc>
                <a:spcPts val="7488"/>
              </a:lnSpc>
              <a:buFont typeface="Arial"/>
              <a:buChar char="•"/>
            </a:pPr>
            <a:r>
              <a:rPr lang="en-US" sz="3600">
                <a:solidFill>
                  <a:srgbClr val="000000"/>
                </a:solidFill>
                <a:latin typeface="Telegraf"/>
              </a:rPr>
              <a:t>Typescript</a:t>
            </a:r>
          </a:p>
        </p:txBody>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6513955" y="4814103"/>
            <a:ext cx="672985" cy="622817"/>
          </a:xfrm>
          <a:prstGeom prst="rect">
            <a:avLst/>
          </a:prstGeom>
        </p:spPr>
      </p:pic>
      <p:pic>
        <p:nvPicPr>
          <p:cNvPr name="Picture 5" id="5"/>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6539039" y="5789398"/>
            <a:ext cx="622817" cy="622817"/>
          </a:xfrm>
          <a:prstGeom prst="rect">
            <a:avLst/>
          </a:prstGeom>
        </p:spPr>
      </p:pic>
      <p:pic>
        <p:nvPicPr>
          <p:cNvPr name="Picture 6" id="6"/>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6494552" y="6764692"/>
            <a:ext cx="711791" cy="622817"/>
          </a:xfrm>
          <a:prstGeom prst="rect">
            <a:avLst/>
          </a:prstGeom>
        </p:spPr>
      </p:pic>
      <p:pic>
        <p:nvPicPr>
          <p:cNvPr name="Picture 7" id="7"/>
          <p:cNvPicPr>
            <a:picLocks noChangeAspect="true"/>
          </p:cNvPicPr>
          <p:nvPr/>
        </p:nvPicPr>
        <p:blipFill>
          <a:blip r:embed="rId9"/>
          <a:srcRect l="0" t="0" r="0" b="0"/>
          <a:stretch>
            <a:fillRect/>
          </a:stretch>
        </p:blipFill>
        <p:spPr>
          <a:xfrm flipH="false" flipV="false" rot="0">
            <a:off x="6550392" y="7739986"/>
            <a:ext cx="600112" cy="600112"/>
          </a:xfrm>
          <a:prstGeom prst="rect">
            <a:avLst/>
          </a:prstGeom>
        </p:spPr>
      </p:pic>
      <p:pic>
        <p:nvPicPr>
          <p:cNvPr name="Picture 8" id="8"/>
          <p:cNvPicPr>
            <a:picLocks noChangeAspect="true"/>
          </p:cNvPicPr>
          <p:nvPr/>
        </p:nvPicPr>
        <p:blipFill>
          <a:blip r:embed="rId10"/>
          <a:srcRect l="0" t="0" r="0" b="0"/>
          <a:stretch>
            <a:fillRect/>
          </a:stretch>
        </p:blipFill>
        <p:spPr>
          <a:xfrm flipH="false" flipV="false" rot="0">
            <a:off x="14441339" y="4702312"/>
            <a:ext cx="776989" cy="734608"/>
          </a:xfrm>
          <a:prstGeom prst="rect">
            <a:avLst/>
          </a:prstGeom>
        </p:spPr>
      </p:pic>
      <p:sp>
        <p:nvSpPr>
          <p:cNvPr name="TextBox 9" id="9"/>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Project Setup</a:t>
            </a:r>
          </a:p>
        </p:txBody>
      </p:sp>
      <p:sp>
        <p:nvSpPr>
          <p:cNvPr name="TextBox 10" id="10"/>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Yulia Pechorina</a:t>
            </a:r>
          </a:p>
        </p:txBody>
      </p:sp>
      <p:sp>
        <p:nvSpPr>
          <p:cNvPr name="TextBox 11" id="11"/>
          <p:cNvSpPr txBox="true"/>
          <p:nvPr/>
        </p:nvSpPr>
        <p:spPr>
          <a:xfrm rot="0">
            <a:off x="9945958" y="4785410"/>
            <a:ext cx="2109490" cy="651510"/>
          </a:xfrm>
          <a:prstGeom prst="rect">
            <a:avLst/>
          </a:prstGeom>
        </p:spPr>
        <p:txBody>
          <a:bodyPr anchor="t" rtlCol="false" tIns="0" lIns="0" bIns="0" rIns="0">
            <a:spAutoFit/>
          </a:bodyPr>
          <a:lstStyle/>
          <a:p>
            <a:pPr algn="ctr" marL="777240" indent="-388620" lvl="1">
              <a:lnSpc>
                <a:spcPts val="5040"/>
              </a:lnSpc>
              <a:buFont typeface="Arial"/>
              <a:buChar char="•"/>
            </a:pPr>
            <a:r>
              <a:rPr lang="en-US" sz="3600">
                <a:solidFill>
                  <a:srgbClr val="000000"/>
                </a:solidFill>
                <a:latin typeface="Telegraf"/>
              </a:rPr>
              <a:t>Husky</a:t>
            </a:r>
          </a:p>
        </p:txBody>
      </p:sp>
      <p:sp>
        <p:nvSpPr>
          <p:cNvPr name="TextBox 12" id="12"/>
          <p:cNvSpPr txBox="true"/>
          <p:nvPr/>
        </p:nvSpPr>
        <p:spPr>
          <a:xfrm rot="0">
            <a:off x="2171700" y="6493409"/>
            <a:ext cx="2398961" cy="1816989"/>
          </a:xfrm>
          <a:prstGeom prst="rect">
            <a:avLst/>
          </a:prstGeom>
        </p:spPr>
        <p:txBody>
          <a:bodyPr anchor="t" rtlCol="false" tIns="0" lIns="0" bIns="0" rIns="0">
            <a:spAutoFit/>
          </a:bodyPr>
          <a:lstStyle/>
          <a:p>
            <a:pPr marL="777240" indent="-388620" lvl="1">
              <a:lnSpc>
                <a:spcPts val="7488"/>
              </a:lnSpc>
              <a:buFont typeface="Arial"/>
              <a:buChar char="•"/>
            </a:pPr>
            <a:r>
              <a:rPr lang="en-US" sz="3600">
                <a:solidFill>
                  <a:srgbClr val="000000"/>
                </a:solidFill>
                <a:latin typeface="Telegraf"/>
              </a:rPr>
              <a:t>ESLint</a:t>
            </a:r>
          </a:p>
          <a:p>
            <a:pPr marL="777240" indent="-388620" lvl="1">
              <a:lnSpc>
                <a:spcPts val="7488"/>
              </a:lnSpc>
              <a:buFont typeface="Arial"/>
              <a:buChar char="•"/>
            </a:pPr>
            <a:r>
              <a:rPr lang="en-US" sz="3600">
                <a:solidFill>
                  <a:srgbClr val="000000"/>
                </a:solidFill>
                <a:latin typeface="Telegraf"/>
              </a:rPr>
              <a:t>Prettier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56C02B"/>
          </a:solidFill>
        </p:spPr>
      </p:sp>
      <p:sp>
        <p:nvSpPr>
          <p:cNvPr name="TextBox 3" id="3"/>
          <p:cNvSpPr txBox="true"/>
          <p:nvPr/>
        </p:nvSpPr>
        <p:spPr>
          <a:xfrm rot="0">
            <a:off x="2171700" y="4038725"/>
            <a:ext cx="6972300" cy="2382012"/>
          </a:xfrm>
          <a:prstGeom prst="rect">
            <a:avLst/>
          </a:prstGeom>
        </p:spPr>
        <p:txBody>
          <a:bodyPr anchor="t" rtlCol="false" tIns="0" lIns="0" bIns="0" rIns="0">
            <a:spAutoFit/>
          </a:bodyPr>
          <a:lstStyle/>
          <a:p>
            <a:pPr>
              <a:lnSpc>
                <a:spcPts val="5040"/>
              </a:lnSpc>
            </a:pPr>
            <a:r>
              <a:rPr lang="en-US" sz="3600">
                <a:solidFill>
                  <a:srgbClr val="000000"/>
                </a:solidFill>
                <a:latin typeface="Telegraf"/>
              </a:rPr>
              <a:t>Technology Stack:</a:t>
            </a:r>
          </a:p>
          <a:p>
            <a:pPr marL="777240" indent="-388620" lvl="1">
              <a:lnSpc>
                <a:spcPts val="7488"/>
              </a:lnSpc>
              <a:buFont typeface="Arial"/>
              <a:buChar char="•"/>
            </a:pPr>
            <a:r>
              <a:rPr lang="en-US" sz="3600">
                <a:solidFill>
                  <a:srgbClr val="000000"/>
                </a:solidFill>
                <a:latin typeface="Telegraf"/>
              </a:rPr>
              <a:t>React</a:t>
            </a:r>
          </a:p>
          <a:p>
            <a:pPr marL="777240" indent="-388620" lvl="1">
              <a:lnSpc>
                <a:spcPts val="7488"/>
              </a:lnSpc>
              <a:buFont typeface="Arial"/>
              <a:buChar char="•"/>
            </a:pPr>
            <a:r>
              <a:rPr lang="en-US" sz="3600">
                <a:solidFill>
                  <a:srgbClr val="000000"/>
                </a:solidFill>
                <a:latin typeface="Telegraf"/>
              </a:rPr>
              <a:t>Typescript</a:t>
            </a:r>
          </a:p>
        </p:txBody>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6513955" y="4814103"/>
            <a:ext cx="672985" cy="622817"/>
          </a:xfrm>
          <a:prstGeom prst="rect">
            <a:avLst/>
          </a:prstGeom>
        </p:spPr>
      </p:pic>
      <p:pic>
        <p:nvPicPr>
          <p:cNvPr name="Picture 5" id="5"/>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6539039" y="5789398"/>
            <a:ext cx="622817" cy="622817"/>
          </a:xfrm>
          <a:prstGeom prst="rect">
            <a:avLst/>
          </a:prstGeom>
        </p:spPr>
      </p:pic>
      <p:pic>
        <p:nvPicPr>
          <p:cNvPr name="Picture 6" id="6"/>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6494552" y="6764692"/>
            <a:ext cx="711791" cy="622817"/>
          </a:xfrm>
          <a:prstGeom prst="rect">
            <a:avLst/>
          </a:prstGeom>
        </p:spPr>
      </p:pic>
      <p:pic>
        <p:nvPicPr>
          <p:cNvPr name="Picture 7" id="7"/>
          <p:cNvPicPr>
            <a:picLocks noChangeAspect="true"/>
          </p:cNvPicPr>
          <p:nvPr/>
        </p:nvPicPr>
        <p:blipFill>
          <a:blip r:embed="rId9"/>
          <a:srcRect l="0" t="0" r="0" b="0"/>
          <a:stretch>
            <a:fillRect/>
          </a:stretch>
        </p:blipFill>
        <p:spPr>
          <a:xfrm flipH="false" flipV="false" rot="0">
            <a:off x="6550392" y="7739986"/>
            <a:ext cx="600112" cy="600112"/>
          </a:xfrm>
          <a:prstGeom prst="rect">
            <a:avLst/>
          </a:prstGeom>
        </p:spPr>
      </p:pic>
      <p:pic>
        <p:nvPicPr>
          <p:cNvPr name="Picture 8" id="8"/>
          <p:cNvPicPr>
            <a:picLocks noChangeAspect="true"/>
          </p:cNvPicPr>
          <p:nvPr/>
        </p:nvPicPr>
        <p:blipFill>
          <a:blip r:embed="rId10"/>
          <a:srcRect l="0" t="0" r="0" b="0"/>
          <a:stretch>
            <a:fillRect/>
          </a:stretch>
        </p:blipFill>
        <p:spPr>
          <a:xfrm flipH="false" flipV="false" rot="0">
            <a:off x="14493036" y="5720961"/>
            <a:ext cx="673597" cy="673597"/>
          </a:xfrm>
          <a:prstGeom prst="rect">
            <a:avLst/>
          </a:prstGeom>
        </p:spPr>
      </p:pic>
      <p:pic>
        <p:nvPicPr>
          <p:cNvPr name="Picture 9" id="9"/>
          <p:cNvPicPr>
            <a:picLocks noChangeAspect="true"/>
          </p:cNvPicPr>
          <p:nvPr/>
        </p:nvPicPr>
        <p:blipFill>
          <a:blip r:embed="rId11"/>
          <a:srcRect l="0" t="0" r="0" b="0"/>
          <a:stretch>
            <a:fillRect/>
          </a:stretch>
        </p:blipFill>
        <p:spPr>
          <a:xfrm flipH="false" flipV="false" rot="0">
            <a:off x="14459162" y="6658286"/>
            <a:ext cx="835629" cy="835629"/>
          </a:xfrm>
          <a:prstGeom prst="rect">
            <a:avLst/>
          </a:prstGeom>
        </p:spPr>
      </p:pic>
      <p:sp>
        <p:nvSpPr>
          <p:cNvPr name="TextBox 10" id="10"/>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Project Setup</a:t>
            </a:r>
          </a:p>
        </p:txBody>
      </p:sp>
      <p:sp>
        <p:nvSpPr>
          <p:cNvPr name="TextBox 11" id="11"/>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Yulia Pechorina</a:t>
            </a:r>
          </a:p>
        </p:txBody>
      </p:sp>
      <p:sp>
        <p:nvSpPr>
          <p:cNvPr name="TextBox 12" id="12"/>
          <p:cNvSpPr txBox="true"/>
          <p:nvPr/>
        </p:nvSpPr>
        <p:spPr>
          <a:xfrm rot="0">
            <a:off x="9945958" y="4480728"/>
            <a:ext cx="3952392" cy="2759964"/>
          </a:xfrm>
          <a:prstGeom prst="rect">
            <a:avLst/>
          </a:prstGeom>
        </p:spPr>
        <p:txBody>
          <a:bodyPr anchor="t" rtlCol="false" tIns="0" lIns="0" bIns="0" rIns="0">
            <a:spAutoFit/>
          </a:bodyPr>
          <a:lstStyle/>
          <a:p>
            <a:pPr>
              <a:lnSpc>
                <a:spcPts val="7488"/>
              </a:lnSpc>
            </a:pPr>
          </a:p>
          <a:p>
            <a:pPr marL="777240" indent="-388620" lvl="1">
              <a:lnSpc>
                <a:spcPts val="7488"/>
              </a:lnSpc>
              <a:buFont typeface="Arial"/>
              <a:buChar char="•"/>
            </a:pPr>
            <a:r>
              <a:rPr lang="en-US" sz="3600">
                <a:solidFill>
                  <a:srgbClr val="000000"/>
                </a:solidFill>
                <a:latin typeface="Telegraf"/>
              </a:rPr>
              <a:t>Mantine UI</a:t>
            </a:r>
          </a:p>
          <a:p>
            <a:pPr marL="777240" indent="-388620" lvl="1">
              <a:lnSpc>
                <a:spcPts val="7488"/>
              </a:lnSpc>
              <a:buFont typeface="Arial"/>
              <a:buChar char="•"/>
            </a:pPr>
            <a:r>
              <a:rPr lang="en-US" sz="3600">
                <a:solidFill>
                  <a:srgbClr val="000000"/>
                </a:solidFill>
                <a:latin typeface="Telegraf"/>
              </a:rPr>
              <a:t>Tailwind CSS</a:t>
            </a:r>
          </a:p>
        </p:txBody>
      </p:sp>
      <p:sp>
        <p:nvSpPr>
          <p:cNvPr name="TextBox 13" id="13"/>
          <p:cNvSpPr txBox="true"/>
          <p:nvPr/>
        </p:nvSpPr>
        <p:spPr>
          <a:xfrm rot="0">
            <a:off x="9945958" y="4785410"/>
            <a:ext cx="2109490" cy="651510"/>
          </a:xfrm>
          <a:prstGeom prst="rect">
            <a:avLst/>
          </a:prstGeom>
        </p:spPr>
        <p:txBody>
          <a:bodyPr anchor="t" rtlCol="false" tIns="0" lIns="0" bIns="0" rIns="0">
            <a:spAutoFit/>
          </a:bodyPr>
          <a:lstStyle/>
          <a:p>
            <a:pPr algn="ctr" marL="777240" indent="-388620" lvl="1">
              <a:lnSpc>
                <a:spcPts val="5040"/>
              </a:lnSpc>
              <a:buFont typeface="Arial"/>
              <a:buChar char="•"/>
            </a:pPr>
            <a:r>
              <a:rPr lang="en-US" sz="3600">
                <a:solidFill>
                  <a:srgbClr val="000000"/>
                </a:solidFill>
                <a:latin typeface="Telegraf"/>
              </a:rPr>
              <a:t>Husky</a:t>
            </a:r>
          </a:p>
        </p:txBody>
      </p:sp>
      <p:sp>
        <p:nvSpPr>
          <p:cNvPr name="TextBox 14" id="14"/>
          <p:cNvSpPr txBox="true"/>
          <p:nvPr/>
        </p:nvSpPr>
        <p:spPr>
          <a:xfrm rot="0">
            <a:off x="2171700" y="6493409"/>
            <a:ext cx="2398961" cy="1816989"/>
          </a:xfrm>
          <a:prstGeom prst="rect">
            <a:avLst/>
          </a:prstGeom>
        </p:spPr>
        <p:txBody>
          <a:bodyPr anchor="t" rtlCol="false" tIns="0" lIns="0" bIns="0" rIns="0">
            <a:spAutoFit/>
          </a:bodyPr>
          <a:lstStyle/>
          <a:p>
            <a:pPr marL="777240" indent="-388620" lvl="1">
              <a:lnSpc>
                <a:spcPts val="7488"/>
              </a:lnSpc>
              <a:buFont typeface="Arial"/>
              <a:buChar char="•"/>
            </a:pPr>
            <a:r>
              <a:rPr lang="en-US" sz="3600">
                <a:solidFill>
                  <a:srgbClr val="000000"/>
                </a:solidFill>
                <a:latin typeface="Telegraf"/>
              </a:rPr>
              <a:t>ESLint</a:t>
            </a:r>
          </a:p>
          <a:p>
            <a:pPr marL="777240" indent="-388620" lvl="1">
              <a:lnSpc>
                <a:spcPts val="7488"/>
              </a:lnSpc>
              <a:buFont typeface="Arial"/>
              <a:buChar char="•"/>
            </a:pPr>
            <a:r>
              <a:rPr lang="en-US" sz="3600">
                <a:solidFill>
                  <a:srgbClr val="000000"/>
                </a:solidFill>
                <a:latin typeface="Telegraf"/>
              </a:rPr>
              <a:t>Prettier</a:t>
            </a:r>
          </a:p>
        </p:txBody>
      </p:sp>
      <p:pic>
        <p:nvPicPr>
          <p:cNvPr name="Picture 15" id="15"/>
          <p:cNvPicPr>
            <a:picLocks noChangeAspect="true"/>
          </p:cNvPicPr>
          <p:nvPr/>
        </p:nvPicPr>
        <p:blipFill>
          <a:blip r:embed="rId12"/>
          <a:srcRect l="0" t="0" r="0" b="0"/>
          <a:stretch>
            <a:fillRect/>
          </a:stretch>
        </p:blipFill>
        <p:spPr>
          <a:xfrm flipH="false" flipV="false" rot="0">
            <a:off x="14441339" y="4702312"/>
            <a:ext cx="776989" cy="734608"/>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FCC30B"/>
          </a:solidFill>
        </p:spPr>
      </p:sp>
      <p:grpSp>
        <p:nvGrpSpPr>
          <p:cNvPr name="Group 3" id="3"/>
          <p:cNvGrpSpPr/>
          <p:nvPr/>
        </p:nvGrpSpPr>
        <p:grpSpPr>
          <a:xfrm rot="0">
            <a:off x="2483295" y="4405302"/>
            <a:ext cx="2918491" cy="2806963"/>
            <a:chOff x="0" y="0"/>
            <a:chExt cx="3891321" cy="3742617"/>
          </a:xfrm>
        </p:grpSpPr>
        <p:pic>
          <p:nvPicPr>
            <p:cNvPr name="Picture 4" id="4"/>
            <p:cNvPicPr>
              <a:picLocks noChangeAspect="true"/>
            </p:cNvPicPr>
            <p:nvPr/>
          </p:nvPicPr>
          <p:blipFill>
            <a:blip r:embed="rId3"/>
            <a:srcRect l="0" t="0" r="0" b="0"/>
            <a:stretch>
              <a:fillRect/>
            </a:stretch>
          </p:blipFill>
          <p:spPr>
            <a:xfrm flipH="false" flipV="false" rot="0">
              <a:off x="438842" y="0"/>
              <a:ext cx="3013637" cy="3013637"/>
            </a:xfrm>
            <a:prstGeom prst="rect">
              <a:avLst/>
            </a:prstGeom>
          </p:spPr>
        </p:pic>
        <p:sp>
          <p:nvSpPr>
            <p:cNvPr name="TextBox 5" id="5"/>
            <p:cNvSpPr txBox="true"/>
            <p:nvPr/>
          </p:nvSpPr>
          <p:spPr>
            <a:xfrm rot="0">
              <a:off x="0" y="2908862"/>
              <a:ext cx="3891321" cy="833755"/>
            </a:xfrm>
            <a:prstGeom prst="rect">
              <a:avLst/>
            </a:prstGeom>
          </p:spPr>
          <p:txBody>
            <a:bodyPr anchor="t" rtlCol="false" tIns="0" lIns="0" bIns="0" rIns="0">
              <a:spAutoFit/>
            </a:bodyPr>
            <a:lstStyle/>
            <a:p>
              <a:pPr algn="ctr">
                <a:lnSpc>
                  <a:spcPts val="5040"/>
                </a:lnSpc>
              </a:pPr>
              <a:r>
                <a:rPr lang="en-US" sz="3600">
                  <a:solidFill>
                    <a:srgbClr val="000000"/>
                  </a:solidFill>
                  <a:latin typeface="Telegraf"/>
                </a:rPr>
                <a:t>Local Branch</a:t>
              </a:r>
            </a:p>
          </p:txBody>
        </p:sp>
      </p:grpSp>
      <p:grpSp>
        <p:nvGrpSpPr>
          <p:cNvPr name="Group 6" id="6"/>
          <p:cNvGrpSpPr/>
          <p:nvPr/>
        </p:nvGrpSpPr>
        <p:grpSpPr>
          <a:xfrm rot="0">
            <a:off x="7280480" y="4405347"/>
            <a:ext cx="3593704" cy="2806873"/>
            <a:chOff x="0" y="0"/>
            <a:chExt cx="4791605" cy="3742497"/>
          </a:xfrm>
        </p:grpSpPr>
        <p:pic>
          <p:nvPicPr>
            <p:cNvPr name="Picture 7" id="7"/>
            <p:cNvPicPr>
              <a:picLocks noChangeAspect="true"/>
            </p:cNvPicPr>
            <p:nvPr/>
          </p:nvPicPr>
          <p:blipFill>
            <a:blip r:embed="rId4"/>
            <a:srcRect l="0" t="0" r="0" b="0"/>
            <a:stretch>
              <a:fillRect/>
            </a:stretch>
          </p:blipFill>
          <p:spPr>
            <a:xfrm flipH="false" flipV="false" rot="0">
              <a:off x="850439" y="0"/>
              <a:ext cx="3013517" cy="3013517"/>
            </a:xfrm>
            <a:prstGeom prst="rect">
              <a:avLst/>
            </a:prstGeom>
          </p:spPr>
        </p:pic>
        <p:sp>
          <p:nvSpPr>
            <p:cNvPr name="TextBox 8" id="8"/>
            <p:cNvSpPr txBox="true"/>
            <p:nvPr/>
          </p:nvSpPr>
          <p:spPr>
            <a:xfrm rot="0">
              <a:off x="0" y="2908742"/>
              <a:ext cx="4791605" cy="833755"/>
            </a:xfrm>
            <a:prstGeom prst="rect">
              <a:avLst/>
            </a:prstGeom>
          </p:spPr>
          <p:txBody>
            <a:bodyPr anchor="t" rtlCol="false" tIns="0" lIns="0" bIns="0" rIns="0">
              <a:spAutoFit/>
            </a:bodyPr>
            <a:lstStyle/>
            <a:p>
              <a:pPr algn="ctr">
                <a:lnSpc>
                  <a:spcPts val="5040"/>
                </a:lnSpc>
              </a:pPr>
              <a:r>
                <a:rPr lang="en-US" sz="3600">
                  <a:solidFill>
                    <a:srgbClr val="000000"/>
                  </a:solidFill>
                  <a:latin typeface="Telegraf"/>
                </a:rPr>
                <a:t>GitHub</a:t>
              </a:r>
            </a:p>
          </p:txBody>
        </p:sp>
      </p:grpSp>
      <p:grpSp>
        <p:nvGrpSpPr>
          <p:cNvPr name="Group 9" id="9"/>
          <p:cNvGrpSpPr/>
          <p:nvPr/>
        </p:nvGrpSpPr>
        <p:grpSpPr>
          <a:xfrm rot="0">
            <a:off x="12752878" y="4405257"/>
            <a:ext cx="3593704" cy="2807052"/>
            <a:chOff x="0" y="0"/>
            <a:chExt cx="4791605" cy="3742736"/>
          </a:xfrm>
        </p:grpSpPr>
        <p:pic>
          <p:nvPicPr>
            <p:cNvPr name="Picture 10" id="10"/>
            <p:cNvPicPr>
              <a:picLocks noChangeAspect="true"/>
            </p:cNvPicPr>
            <p:nvPr/>
          </p:nvPicPr>
          <p:blipFill>
            <a:blip r:embed="rId5"/>
            <a:srcRect l="0" t="0" r="0" b="0"/>
            <a:stretch>
              <a:fillRect/>
            </a:stretch>
          </p:blipFill>
          <p:spPr>
            <a:xfrm flipH="false" flipV="false" rot="0">
              <a:off x="888984" y="0"/>
              <a:ext cx="3013637" cy="3013637"/>
            </a:xfrm>
            <a:prstGeom prst="rect">
              <a:avLst/>
            </a:prstGeom>
          </p:spPr>
        </p:pic>
        <p:sp>
          <p:nvSpPr>
            <p:cNvPr name="TextBox 11" id="11"/>
            <p:cNvSpPr txBox="true"/>
            <p:nvPr/>
          </p:nvSpPr>
          <p:spPr>
            <a:xfrm rot="0">
              <a:off x="0" y="2908981"/>
              <a:ext cx="4791605" cy="833755"/>
            </a:xfrm>
            <a:prstGeom prst="rect">
              <a:avLst/>
            </a:prstGeom>
          </p:spPr>
          <p:txBody>
            <a:bodyPr anchor="t" rtlCol="false" tIns="0" lIns="0" bIns="0" rIns="0">
              <a:spAutoFit/>
            </a:bodyPr>
            <a:lstStyle/>
            <a:p>
              <a:pPr algn="ctr">
                <a:lnSpc>
                  <a:spcPts val="5040"/>
                </a:lnSpc>
              </a:pPr>
              <a:r>
                <a:rPr lang="en-US" sz="3600">
                  <a:solidFill>
                    <a:srgbClr val="000000"/>
                  </a:solidFill>
                  <a:latin typeface="Telegraf"/>
                </a:rPr>
                <a:t>Firebase</a:t>
              </a:r>
            </a:p>
          </p:txBody>
        </p:sp>
      </p:grpSp>
      <p:pic>
        <p:nvPicPr>
          <p:cNvPr name="Picture 12" id="12"/>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3567576" y="7305317"/>
            <a:ext cx="5038453" cy="1423363"/>
          </a:xfrm>
          <a:prstGeom prst="rect">
            <a:avLst/>
          </a:prstGeom>
        </p:spPr>
      </p:pic>
      <p:sp>
        <p:nvSpPr>
          <p:cNvPr name="TextBox 13" id="13"/>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Firebase Project Setup</a:t>
            </a:r>
          </a:p>
        </p:txBody>
      </p:sp>
      <p:sp>
        <p:nvSpPr>
          <p:cNvPr name="TextBox 14" id="14"/>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Keith Anderson</a:t>
            </a:r>
          </a:p>
        </p:txBody>
      </p:sp>
      <p:pic>
        <p:nvPicPr>
          <p:cNvPr name="Picture 15" id="1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true" rot="0">
            <a:off x="9308200" y="2981984"/>
            <a:ext cx="5038453" cy="1423363"/>
          </a:xfrm>
          <a:prstGeom prst="rect">
            <a:avLst/>
          </a:prstGeom>
        </p:spPr>
      </p:pic>
      <p:sp>
        <p:nvSpPr>
          <p:cNvPr name="TextBox 16" id="16"/>
          <p:cNvSpPr txBox="true"/>
          <p:nvPr/>
        </p:nvSpPr>
        <p:spPr>
          <a:xfrm rot="0">
            <a:off x="5743531" y="8662005"/>
            <a:ext cx="686544" cy="523874"/>
          </a:xfrm>
          <a:prstGeom prst="rect">
            <a:avLst/>
          </a:prstGeom>
        </p:spPr>
        <p:txBody>
          <a:bodyPr anchor="t" rtlCol="false" tIns="0" lIns="0" bIns="0" rIns="0">
            <a:spAutoFit/>
          </a:bodyPr>
          <a:lstStyle/>
          <a:p>
            <a:pPr algn="ctr">
              <a:lnSpc>
                <a:spcPts val="4200"/>
              </a:lnSpc>
            </a:pPr>
            <a:r>
              <a:rPr lang="en-US" sz="3000">
                <a:solidFill>
                  <a:srgbClr val="000000"/>
                </a:solidFill>
                <a:latin typeface="Chewy"/>
              </a:rPr>
              <a:t>Push</a:t>
            </a:r>
          </a:p>
        </p:txBody>
      </p:sp>
      <p:sp>
        <p:nvSpPr>
          <p:cNvPr name="TextBox 17" id="17"/>
          <p:cNvSpPr txBox="true"/>
          <p:nvPr/>
        </p:nvSpPr>
        <p:spPr>
          <a:xfrm rot="0">
            <a:off x="10986324" y="3398391"/>
            <a:ext cx="1682204" cy="523874"/>
          </a:xfrm>
          <a:prstGeom prst="rect">
            <a:avLst/>
          </a:prstGeom>
        </p:spPr>
        <p:txBody>
          <a:bodyPr anchor="t" rtlCol="false" tIns="0" lIns="0" bIns="0" rIns="0">
            <a:spAutoFit/>
          </a:bodyPr>
          <a:lstStyle/>
          <a:p>
            <a:pPr algn="ctr">
              <a:lnSpc>
                <a:spcPts val="4200"/>
              </a:lnSpc>
            </a:pPr>
            <a:r>
              <a:rPr lang="en-US" sz="3000">
                <a:solidFill>
                  <a:srgbClr val="000000"/>
                </a:solidFill>
                <a:latin typeface="Chewy"/>
              </a:rPr>
              <a:t>PR / Merge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pic>
        <p:nvPicPr>
          <p:cNvPr name="Picture 3" id="3">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1028700" y="1821299"/>
            <a:ext cx="16230600" cy="6644402"/>
          </a:xfrm>
          <a:prstGeom prst="rect">
            <a:avLst/>
          </a:prstGeom>
        </p:spPr>
      </p:pic>
      <p:sp>
        <p:nvSpPr>
          <p:cNvPr name="TextBox 4" id="4"/>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Yulia Pechorina</a:t>
            </a:r>
          </a:p>
        </p:txBody>
      </p:sp>
    </p:spTree>
  </p:cSld>
  <p:clrMapOvr>
    <a:masterClrMapping/>
  </p:clrMapOvr>
  <p:timing>
    <p:tnLst>
      <p:par>
        <p:cTn dur="indefinite" restart="never" nodeType="tmRoot">
          <p:childTnLst>
            <p:video>
              <p:cMediaNode vol="100000">
                <p:cTn fill="hold" display="false">
                  <p:stCondLst>
                    <p:cond delay="indefinite"/>
                  </p:stCondLst>
                </p:cTn>
                <p:tgtEl>
                  <p:spTgt spid="3"/>
                </p:tgtEl>
              </p:cMediaNode>
            </p:video>
          </p:childTnLst>
        </p:cTn>
      </p:par>
    </p:tnLst>
  </p:timing>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sp>
        <p:nvSpPr>
          <p:cNvPr name="TextBox 3" id="3"/>
          <p:cNvSpPr txBox="true"/>
          <p:nvPr/>
        </p:nvSpPr>
        <p:spPr>
          <a:xfrm rot="0">
            <a:off x="2171700" y="4038725"/>
            <a:ext cx="9752546" cy="1927860"/>
          </a:xfrm>
          <a:prstGeom prst="rect">
            <a:avLst/>
          </a:prstGeom>
        </p:spPr>
        <p:txBody>
          <a:bodyPr anchor="t" rtlCol="false" tIns="0" lIns="0" bIns="0" rIns="0">
            <a:spAutoFit/>
          </a:bodyPr>
          <a:lstStyle/>
          <a:p>
            <a:pPr marL="777240" indent="-388620" lvl="1">
              <a:lnSpc>
                <a:spcPts val="5040"/>
              </a:lnSpc>
              <a:buFont typeface="Arial"/>
              <a:buChar char="•"/>
            </a:pPr>
            <a:r>
              <a:rPr lang="en-US" sz="3600">
                <a:solidFill>
                  <a:srgbClr val="000000"/>
                </a:solidFill>
                <a:latin typeface="Telegraf"/>
              </a:rPr>
              <a:t>Information about a problem is stored in a </a:t>
            </a:r>
            <a:r>
              <a:rPr lang="en-US" sz="3600">
                <a:solidFill>
                  <a:srgbClr val="000000"/>
                </a:solidFill>
                <a:latin typeface="Telegraf Bold"/>
              </a:rPr>
              <a:t>Question</a:t>
            </a:r>
            <a:r>
              <a:rPr lang="en-US" sz="3600">
                <a:solidFill>
                  <a:srgbClr val="000000"/>
                </a:solidFill>
                <a:latin typeface="Telegraf"/>
              </a:rPr>
              <a:t> document.</a:t>
            </a:r>
          </a:p>
          <a:p>
            <a:pPr>
              <a:lnSpc>
                <a:spcPts val="5040"/>
              </a:lnSpc>
            </a:pPr>
          </a:p>
        </p:txBody>
      </p:sp>
      <p:sp>
        <p:nvSpPr>
          <p:cNvPr name="TextBox 4" id="4"/>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Problem Page</a:t>
            </a:r>
          </a:p>
        </p:txBody>
      </p:sp>
      <p:sp>
        <p:nvSpPr>
          <p:cNvPr name="TextBox 5" id="5"/>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Yulia Pechorina</a:t>
            </a:r>
          </a:p>
        </p:txBody>
      </p:sp>
      <p:grpSp>
        <p:nvGrpSpPr>
          <p:cNvPr name="Group 6" id="6"/>
          <p:cNvGrpSpPr/>
          <p:nvPr/>
        </p:nvGrpSpPr>
        <p:grpSpPr>
          <a:xfrm rot="0">
            <a:off x="13034281" y="1359151"/>
            <a:ext cx="4225019" cy="2242092"/>
            <a:chOff x="0" y="0"/>
            <a:chExt cx="5633359" cy="2989456"/>
          </a:xfrm>
        </p:grpSpPr>
        <p:grpSp>
          <p:nvGrpSpPr>
            <p:cNvPr name="Group 7" id="7"/>
            <p:cNvGrpSpPr/>
            <p:nvPr/>
          </p:nvGrpSpPr>
          <p:grpSpPr>
            <a:xfrm rot="0">
              <a:off x="0" y="0"/>
              <a:ext cx="5633359" cy="2989456"/>
              <a:chOff x="0" y="0"/>
              <a:chExt cx="1961521" cy="1040921"/>
            </a:xfrm>
          </p:grpSpPr>
          <p:sp>
            <p:nvSpPr>
              <p:cNvPr name="Freeform 8" id="8"/>
              <p:cNvSpPr/>
              <p:nvPr/>
            </p:nvSpPr>
            <p:spPr>
              <a:xfrm>
                <a:off x="0" y="0"/>
                <a:ext cx="1961522" cy="1040921"/>
              </a:xfrm>
              <a:custGeom>
                <a:avLst/>
                <a:gdLst/>
                <a:ahLst/>
                <a:cxnLst/>
                <a:rect r="r" b="b" t="t" l="l"/>
                <a:pathLst>
                  <a:path h="1040921" w="1961522">
                    <a:moveTo>
                      <a:pt x="1837061" y="1040921"/>
                    </a:moveTo>
                    <a:lnTo>
                      <a:pt x="124460" y="1040921"/>
                    </a:lnTo>
                    <a:cubicBezTo>
                      <a:pt x="55880" y="1040921"/>
                      <a:pt x="0" y="985041"/>
                      <a:pt x="0" y="916461"/>
                    </a:cubicBezTo>
                    <a:lnTo>
                      <a:pt x="0" y="124460"/>
                    </a:lnTo>
                    <a:cubicBezTo>
                      <a:pt x="0" y="55880"/>
                      <a:pt x="55880" y="0"/>
                      <a:pt x="124460" y="0"/>
                    </a:cubicBezTo>
                    <a:lnTo>
                      <a:pt x="1837062" y="0"/>
                    </a:lnTo>
                    <a:cubicBezTo>
                      <a:pt x="1905641" y="0"/>
                      <a:pt x="1961522" y="55880"/>
                      <a:pt x="1961522" y="124460"/>
                    </a:cubicBezTo>
                    <a:lnTo>
                      <a:pt x="1961522" y="916461"/>
                    </a:lnTo>
                    <a:cubicBezTo>
                      <a:pt x="1961522" y="985041"/>
                      <a:pt x="1905641" y="1040921"/>
                      <a:pt x="1837062" y="1040921"/>
                    </a:cubicBezTo>
                    <a:close/>
                  </a:path>
                </a:pathLst>
              </a:custGeom>
              <a:solidFill>
                <a:srgbClr val="F1F0FF"/>
              </a:solidFill>
            </p:spPr>
          </p:sp>
        </p:grpSp>
        <p:grpSp>
          <p:nvGrpSpPr>
            <p:cNvPr name="Group 9" id="9"/>
            <p:cNvGrpSpPr/>
            <p:nvPr/>
          </p:nvGrpSpPr>
          <p:grpSpPr>
            <a:xfrm rot="0">
              <a:off x="0" y="0"/>
              <a:ext cx="5633359" cy="528925"/>
              <a:chOff x="0" y="0"/>
              <a:chExt cx="7033646" cy="660400"/>
            </a:xfrm>
          </p:grpSpPr>
          <p:sp>
            <p:nvSpPr>
              <p:cNvPr name="Freeform 10" id="10"/>
              <p:cNvSpPr/>
              <p:nvPr/>
            </p:nvSpPr>
            <p:spPr>
              <a:xfrm>
                <a:off x="0" y="0"/>
                <a:ext cx="7033646" cy="660400"/>
              </a:xfrm>
              <a:custGeom>
                <a:avLst/>
                <a:gdLst/>
                <a:ahLst/>
                <a:cxnLst/>
                <a:rect r="r" b="b" t="t" l="l"/>
                <a:pathLst>
                  <a:path h="660400" w="7033646">
                    <a:moveTo>
                      <a:pt x="6909186" y="660400"/>
                    </a:moveTo>
                    <a:lnTo>
                      <a:pt x="124460" y="660400"/>
                    </a:lnTo>
                    <a:cubicBezTo>
                      <a:pt x="55880" y="660400"/>
                      <a:pt x="0" y="604520"/>
                      <a:pt x="0" y="535940"/>
                    </a:cubicBezTo>
                    <a:lnTo>
                      <a:pt x="0" y="124460"/>
                    </a:lnTo>
                    <a:cubicBezTo>
                      <a:pt x="0" y="55880"/>
                      <a:pt x="55880" y="0"/>
                      <a:pt x="124460" y="0"/>
                    </a:cubicBezTo>
                    <a:lnTo>
                      <a:pt x="6909186" y="0"/>
                    </a:lnTo>
                    <a:cubicBezTo>
                      <a:pt x="6977766" y="0"/>
                      <a:pt x="7033646" y="55880"/>
                      <a:pt x="7033646" y="124460"/>
                    </a:cubicBezTo>
                    <a:lnTo>
                      <a:pt x="7033646" y="535940"/>
                    </a:lnTo>
                    <a:cubicBezTo>
                      <a:pt x="7033646" y="604520"/>
                      <a:pt x="6977766" y="660400"/>
                      <a:pt x="6909186" y="660400"/>
                    </a:cubicBezTo>
                    <a:close/>
                  </a:path>
                </a:pathLst>
              </a:custGeom>
              <a:solidFill>
                <a:srgbClr val="10B981"/>
              </a:solidFill>
            </p:spPr>
          </p:sp>
        </p:grpSp>
        <p:grpSp>
          <p:nvGrpSpPr>
            <p:cNvPr name="Group 11" id="11"/>
            <p:cNvGrpSpPr/>
            <p:nvPr/>
          </p:nvGrpSpPr>
          <p:grpSpPr>
            <a:xfrm rot="0">
              <a:off x="0" y="442739"/>
              <a:ext cx="5633359" cy="185600"/>
              <a:chOff x="0" y="0"/>
              <a:chExt cx="1112762" cy="36662"/>
            </a:xfrm>
          </p:grpSpPr>
          <p:sp>
            <p:nvSpPr>
              <p:cNvPr name="Freeform 12" id="12"/>
              <p:cNvSpPr/>
              <p:nvPr/>
            </p:nvSpPr>
            <p:spPr>
              <a:xfrm>
                <a:off x="0" y="0"/>
                <a:ext cx="1112762" cy="36662"/>
              </a:xfrm>
              <a:custGeom>
                <a:avLst/>
                <a:gdLst/>
                <a:ahLst/>
                <a:cxnLst/>
                <a:rect r="r" b="b" t="t" l="l"/>
                <a:pathLst>
                  <a:path h="36662" w="1112762">
                    <a:moveTo>
                      <a:pt x="0" y="0"/>
                    </a:moveTo>
                    <a:lnTo>
                      <a:pt x="1112762" y="0"/>
                    </a:lnTo>
                    <a:lnTo>
                      <a:pt x="1112762" y="36662"/>
                    </a:lnTo>
                    <a:lnTo>
                      <a:pt x="0" y="36662"/>
                    </a:lnTo>
                    <a:close/>
                  </a:path>
                </a:pathLst>
              </a:custGeom>
              <a:solidFill>
                <a:srgbClr val="10B981"/>
              </a:solidFill>
            </p:spPr>
          </p:sp>
          <p:sp>
            <p:nvSpPr>
              <p:cNvPr name="TextBox 13" id="13"/>
              <p:cNvSpPr txBox="true"/>
              <p:nvPr/>
            </p:nvSpPr>
            <p:spPr>
              <a:xfrm>
                <a:off x="0" y="-28575"/>
                <a:ext cx="812800" cy="841375"/>
              </a:xfrm>
              <a:prstGeom prst="rect">
                <a:avLst/>
              </a:prstGeom>
            </p:spPr>
            <p:txBody>
              <a:bodyPr anchor="ctr" rtlCol="false" tIns="50800" lIns="50800" bIns="50800" rIns="50800"/>
              <a:lstStyle/>
              <a:p>
                <a:pPr algn="ctr">
                  <a:lnSpc>
                    <a:spcPts val="1950"/>
                  </a:lnSpc>
                </a:pPr>
              </a:p>
            </p:txBody>
          </p:sp>
        </p:grpSp>
        <p:sp>
          <p:nvSpPr>
            <p:cNvPr name="AutoShape 14" id="14"/>
            <p:cNvSpPr/>
            <p:nvPr/>
          </p:nvSpPr>
          <p:spPr>
            <a:xfrm rot="0">
              <a:off x="0" y="1179370"/>
              <a:ext cx="5633359" cy="0"/>
            </a:xfrm>
            <a:prstGeom prst="line">
              <a:avLst/>
            </a:prstGeom>
            <a:ln cap="flat" w="12700">
              <a:solidFill>
                <a:srgbClr val="AEADBD"/>
              </a:solidFill>
              <a:prstDash val="solid"/>
              <a:headEnd type="none" len="sm" w="sm"/>
              <a:tailEnd type="none" len="sm" w="sm"/>
            </a:ln>
          </p:spPr>
        </p:sp>
        <p:sp>
          <p:nvSpPr>
            <p:cNvPr name="AutoShape 15" id="15"/>
            <p:cNvSpPr/>
            <p:nvPr/>
          </p:nvSpPr>
          <p:spPr>
            <a:xfrm rot="0">
              <a:off x="0" y="1756299"/>
              <a:ext cx="5633359" cy="0"/>
            </a:xfrm>
            <a:prstGeom prst="line">
              <a:avLst/>
            </a:prstGeom>
            <a:ln cap="flat" w="12700">
              <a:solidFill>
                <a:srgbClr val="AEADBD"/>
              </a:solidFill>
              <a:prstDash val="solid"/>
              <a:headEnd type="none" len="sm" w="sm"/>
              <a:tailEnd type="none" len="sm" w="sm"/>
            </a:ln>
          </p:spPr>
        </p:sp>
        <p:sp>
          <p:nvSpPr>
            <p:cNvPr name="AutoShape 16" id="16"/>
            <p:cNvSpPr/>
            <p:nvPr/>
          </p:nvSpPr>
          <p:spPr>
            <a:xfrm rot="0">
              <a:off x="0" y="2333227"/>
              <a:ext cx="5633359" cy="0"/>
            </a:xfrm>
            <a:prstGeom prst="line">
              <a:avLst/>
            </a:prstGeom>
            <a:ln cap="flat" w="12700">
              <a:solidFill>
                <a:srgbClr val="AEADBD"/>
              </a:solidFill>
              <a:prstDash val="solid"/>
              <a:headEnd type="none" len="sm" w="sm"/>
              <a:tailEnd type="none" len="sm" w="sm"/>
            </a:ln>
          </p:spPr>
        </p:sp>
        <p:sp>
          <p:nvSpPr>
            <p:cNvPr name="TextBox 17" id="17"/>
            <p:cNvSpPr txBox="true"/>
            <p:nvPr/>
          </p:nvSpPr>
          <p:spPr>
            <a:xfrm rot="0">
              <a:off x="214967" y="163793"/>
              <a:ext cx="1300559" cy="342688"/>
            </a:xfrm>
            <a:prstGeom prst="rect">
              <a:avLst/>
            </a:prstGeom>
          </p:spPr>
          <p:txBody>
            <a:bodyPr anchor="t" rtlCol="false" tIns="0" lIns="0" bIns="0" rIns="0">
              <a:spAutoFit/>
            </a:bodyPr>
            <a:lstStyle/>
            <a:p>
              <a:pPr algn="ctr">
                <a:lnSpc>
                  <a:spcPts val="2239"/>
                </a:lnSpc>
              </a:pPr>
              <a:r>
                <a:rPr lang="en-US" sz="1599">
                  <a:solidFill>
                    <a:srgbClr val="FFFFFF"/>
                  </a:solidFill>
                  <a:latin typeface="Roboto Mono Regular Bold"/>
                </a:rPr>
                <a:t>Question</a:t>
              </a:r>
            </a:p>
          </p:txBody>
        </p:sp>
        <p:sp>
          <p:nvSpPr>
            <p:cNvPr name="TextBox 18" id="18"/>
            <p:cNvSpPr txBox="true"/>
            <p:nvPr/>
          </p:nvSpPr>
          <p:spPr>
            <a:xfrm rot="0">
              <a:off x="214967" y="757306"/>
              <a:ext cx="568920"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a:rPr>
                <a:t>text</a:t>
              </a:r>
            </a:p>
          </p:txBody>
        </p:sp>
        <p:sp>
          <p:nvSpPr>
            <p:cNvPr name="TextBox 19" id="19"/>
            <p:cNvSpPr txBox="true"/>
            <p:nvPr/>
          </p:nvSpPr>
          <p:spPr>
            <a:xfrm rot="0">
              <a:off x="214967" y="1292537"/>
              <a:ext cx="1279922"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a:rPr>
                <a:t>testCases</a:t>
              </a:r>
            </a:p>
          </p:txBody>
        </p:sp>
        <p:sp>
          <p:nvSpPr>
            <p:cNvPr name="TextBox 20" id="20"/>
            <p:cNvSpPr txBox="true"/>
            <p:nvPr/>
          </p:nvSpPr>
          <p:spPr>
            <a:xfrm rot="0">
              <a:off x="214967" y="1882166"/>
              <a:ext cx="2275681"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a:rPr>
                <a:t>defaultListItems</a:t>
              </a:r>
            </a:p>
          </p:txBody>
        </p:sp>
        <p:sp>
          <p:nvSpPr>
            <p:cNvPr name="TextBox 21" id="21"/>
            <p:cNvSpPr txBox="true"/>
            <p:nvPr/>
          </p:nvSpPr>
          <p:spPr>
            <a:xfrm rot="0">
              <a:off x="214967" y="2444352"/>
              <a:ext cx="1564481"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a:rPr>
                <a:t>defaultFile</a:t>
              </a:r>
            </a:p>
          </p:txBody>
        </p:sp>
        <p:sp>
          <p:nvSpPr>
            <p:cNvPr name="TextBox 22" id="22"/>
            <p:cNvSpPr txBox="true"/>
            <p:nvPr/>
          </p:nvSpPr>
          <p:spPr>
            <a:xfrm rot="0">
              <a:off x="2842513" y="729087"/>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23" id="23"/>
            <p:cNvSpPr txBox="true"/>
            <p:nvPr/>
          </p:nvSpPr>
          <p:spPr>
            <a:xfrm rot="0">
              <a:off x="2842513" y="1300842"/>
              <a:ext cx="2559844"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Map&lt;string,string&gt;</a:t>
              </a:r>
            </a:p>
          </p:txBody>
        </p:sp>
        <p:sp>
          <p:nvSpPr>
            <p:cNvPr name="TextBox 24" id="24"/>
            <p:cNvSpPr txBox="true"/>
            <p:nvPr/>
          </p:nvSpPr>
          <p:spPr>
            <a:xfrm rot="0">
              <a:off x="2842513" y="1872597"/>
              <a:ext cx="1422202"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Bold"/>
                </a:rPr>
                <a:t>ListItem[]</a:t>
              </a:r>
            </a:p>
          </p:txBody>
        </p:sp>
        <p:sp>
          <p:nvSpPr>
            <p:cNvPr name="TextBox 25" id="25"/>
            <p:cNvSpPr txBox="true"/>
            <p:nvPr/>
          </p:nvSpPr>
          <p:spPr>
            <a:xfrm rot="0">
              <a:off x="2842513" y="2444352"/>
              <a:ext cx="568920"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File</a:t>
              </a:r>
            </a:p>
          </p:txBody>
        </p:sp>
      </p:gr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406854" cy="10287000"/>
          </a:xfrm>
          <a:prstGeom prst="rect">
            <a:avLst/>
          </a:prstGeom>
          <a:solidFill>
            <a:srgbClr val="E866B0"/>
          </a:solidFill>
        </p:spPr>
      </p:sp>
      <p:sp>
        <p:nvSpPr>
          <p:cNvPr name="TextBox 3" id="3"/>
          <p:cNvSpPr txBox="true"/>
          <p:nvPr/>
        </p:nvSpPr>
        <p:spPr>
          <a:xfrm rot="0">
            <a:off x="2171700" y="4038725"/>
            <a:ext cx="9752546" cy="1927860"/>
          </a:xfrm>
          <a:prstGeom prst="rect">
            <a:avLst/>
          </a:prstGeom>
        </p:spPr>
        <p:txBody>
          <a:bodyPr anchor="t" rtlCol="false" tIns="0" lIns="0" bIns="0" rIns="0">
            <a:spAutoFit/>
          </a:bodyPr>
          <a:lstStyle/>
          <a:p>
            <a:pPr marL="777240" indent="-388620" lvl="1">
              <a:lnSpc>
                <a:spcPts val="5040"/>
              </a:lnSpc>
              <a:buFont typeface="Arial"/>
              <a:buChar char="•"/>
            </a:pPr>
            <a:r>
              <a:rPr lang="en-US" sz="3600">
                <a:solidFill>
                  <a:srgbClr val="000000"/>
                </a:solidFill>
                <a:latin typeface="Telegraf"/>
              </a:rPr>
              <a:t>Information about a problem is stored in a </a:t>
            </a:r>
            <a:r>
              <a:rPr lang="en-US" sz="3600">
                <a:solidFill>
                  <a:srgbClr val="000000"/>
                </a:solidFill>
                <a:latin typeface="Telegraf Bold"/>
              </a:rPr>
              <a:t>Question</a:t>
            </a:r>
            <a:r>
              <a:rPr lang="en-US" sz="3600">
                <a:solidFill>
                  <a:srgbClr val="000000"/>
                </a:solidFill>
                <a:latin typeface="Telegraf"/>
              </a:rPr>
              <a:t> document.</a:t>
            </a:r>
          </a:p>
          <a:p>
            <a:pPr>
              <a:lnSpc>
                <a:spcPts val="5040"/>
              </a:lnSpc>
            </a:pPr>
          </a:p>
        </p:txBody>
      </p:sp>
      <p:sp>
        <p:nvSpPr>
          <p:cNvPr name="TextBox 4" id="4"/>
          <p:cNvSpPr txBox="true"/>
          <p:nvPr/>
        </p:nvSpPr>
        <p:spPr>
          <a:xfrm rot="0">
            <a:off x="2171700" y="1254376"/>
            <a:ext cx="14486478" cy="1476375"/>
          </a:xfrm>
          <a:prstGeom prst="rect">
            <a:avLst/>
          </a:prstGeom>
        </p:spPr>
        <p:txBody>
          <a:bodyPr anchor="t" rtlCol="false" tIns="0" lIns="0" bIns="0" rIns="0">
            <a:spAutoFit/>
          </a:bodyPr>
          <a:lstStyle/>
          <a:p>
            <a:pPr>
              <a:lnSpc>
                <a:spcPts val="10800"/>
              </a:lnSpc>
            </a:pPr>
            <a:r>
              <a:rPr lang="en-US" sz="9000">
                <a:solidFill>
                  <a:srgbClr val="000000"/>
                </a:solidFill>
                <a:latin typeface="Telegraf Bold"/>
              </a:rPr>
              <a:t>Problem Page</a:t>
            </a:r>
          </a:p>
        </p:txBody>
      </p:sp>
      <p:grpSp>
        <p:nvGrpSpPr>
          <p:cNvPr name="Group 5" id="5"/>
          <p:cNvGrpSpPr/>
          <p:nvPr/>
        </p:nvGrpSpPr>
        <p:grpSpPr>
          <a:xfrm rot="0">
            <a:off x="13834527" y="4143500"/>
            <a:ext cx="3424773" cy="4012324"/>
            <a:chOff x="0" y="0"/>
            <a:chExt cx="4566364" cy="5349765"/>
          </a:xfrm>
        </p:grpSpPr>
        <p:grpSp>
          <p:nvGrpSpPr>
            <p:cNvPr name="Group 6" id="6"/>
            <p:cNvGrpSpPr/>
            <p:nvPr/>
          </p:nvGrpSpPr>
          <p:grpSpPr>
            <a:xfrm rot="0">
              <a:off x="0" y="0"/>
              <a:ext cx="4566364" cy="5349765"/>
              <a:chOff x="0" y="0"/>
              <a:chExt cx="1589996" cy="1862775"/>
            </a:xfrm>
          </p:grpSpPr>
          <p:sp>
            <p:nvSpPr>
              <p:cNvPr name="Freeform 7" id="7"/>
              <p:cNvSpPr/>
              <p:nvPr/>
            </p:nvSpPr>
            <p:spPr>
              <a:xfrm>
                <a:off x="0" y="0"/>
                <a:ext cx="1589997" cy="1862775"/>
              </a:xfrm>
              <a:custGeom>
                <a:avLst/>
                <a:gdLst/>
                <a:ahLst/>
                <a:cxnLst/>
                <a:rect r="r" b="b" t="t" l="l"/>
                <a:pathLst>
                  <a:path h="1862775" w="1589997">
                    <a:moveTo>
                      <a:pt x="1465536" y="1862775"/>
                    </a:moveTo>
                    <a:lnTo>
                      <a:pt x="124460" y="1862775"/>
                    </a:lnTo>
                    <a:cubicBezTo>
                      <a:pt x="55880" y="1862775"/>
                      <a:pt x="0" y="1806895"/>
                      <a:pt x="0" y="1738315"/>
                    </a:cubicBezTo>
                    <a:lnTo>
                      <a:pt x="0" y="124460"/>
                    </a:lnTo>
                    <a:cubicBezTo>
                      <a:pt x="0" y="55880"/>
                      <a:pt x="55880" y="0"/>
                      <a:pt x="124460" y="0"/>
                    </a:cubicBezTo>
                    <a:lnTo>
                      <a:pt x="1465537" y="0"/>
                    </a:lnTo>
                    <a:cubicBezTo>
                      <a:pt x="1534117" y="0"/>
                      <a:pt x="1589997" y="55880"/>
                      <a:pt x="1589997" y="124460"/>
                    </a:cubicBezTo>
                    <a:lnTo>
                      <a:pt x="1589997" y="1738315"/>
                    </a:lnTo>
                    <a:cubicBezTo>
                      <a:pt x="1589997" y="1806895"/>
                      <a:pt x="1534117" y="1862775"/>
                      <a:pt x="1465537" y="1862775"/>
                    </a:cubicBezTo>
                    <a:close/>
                  </a:path>
                </a:pathLst>
              </a:custGeom>
              <a:solidFill>
                <a:srgbClr val="F1F0FF"/>
              </a:solidFill>
            </p:spPr>
          </p:sp>
        </p:grpSp>
        <p:grpSp>
          <p:nvGrpSpPr>
            <p:cNvPr name="Group 8" id="8"/>
            <p:cNvGrpSpPr/>
            <p:nvPr/>
          </p:nvGrpSpPr>
          <p:grpSpPr>
            <a:xfrm rot="0">
              <a:off x="0" y="0"/>
              <a:ext cx="4566364" cy="528925"/>
              <a:chOff x="0" y="0"/>
              <a:chExt cx="5701427" cy="660400"/>
            </a:xfrm>
          </p:grpSpPr>
          <p:sp>
            <p:nvSpPr>
              <p:cNvPr name="Freeform 9" id="9"/>
              <p:cNvSpPr/>
              <p:nvPr/>
            </p:nvSpPr>
            <p:spPr>
              <a:xfrm>
                <a:off x="0" y="0"/>
                <a:ext cx="5701428" cy="660400"/>
              </a:xfrm>
              <a:custGeom>
                <a:avLst/>
                <a:gdLst/>
                <a:ahLst/>
                <a:cxnLst/>
                <a:rect r="r" b="b" t="t" l="l"/>
                <a:pathLst>
                  <a:path h="660400" w="5701428">
                    <a:moveTo>
                      <a:pt x="5576967" y="660400"/>
                    </a:moveTo>
                    <a:lnTo>
                      <a:pt x="124460" y="660400"/>
                    </a:lnTo>
                    <a:cubicBezTo>
                      <a:pt x="55880" y="660400"/>
                      <a:pt x="0" y="604520"/>
                      <a:pt x="0" y="535940"/>
                    </a:cubicBezTo>
                    <a:lnTo>
                      <a:pt x="0" y="124460"/>
                    </a:lnTo>
                    <a:cubicBezTo>
                      <a:pt x="0" y="55880"/>
                      <a:pt x="55880" y="0"/>
                      <a:pt x="124460" y="0"/>
                    </a:cubicBezTo>
                    <a:lnTo>
                      <a:pt x="5576967" y="0"/>
                    </a:lnTo>
                    <a:cubicBezTo>
                      <a:pt x="5645547" y="0"/>
                      <a:pt x="5701428" y="55880"/>
                      <a:pt x="5701428" y="124460"/>
                    </a:cubicBezTo>
                    <a:lnTo>
                      <a:pt x="5701428" y="535940"/>
                    </a:lnTo>
                    <a:cubicBezTo>
                      <a:pt x="5701428" y="604520"/>
                      <a:pt x="5645547" y="660400"/>
                      <a:pt x="5576967" y="660400"/>
                    </a:cubicBezTo>
                    <a:close/>
                  </a:path>
                </a:pathLst>
              </a:custGeom>
              <a:solidFill>
                <a:srgbClr val="10B981"/>
              </a:solidFill>
            </p:spPr>
          </p:sp>
        </p:grpSp>
        <p:grpSp>
          <p:nvGrpSpPr>
            <p:cNvPr name="Group 10" id="10"/>
            <p:cNvGrpSpPr/>
            <p:nvPr/>
          </p:nvGrpSpPr>
          <p:grpSpPr>
            <a:xfrm rot="0">
              <a:off x="0" y="429510"/>
              <a:ext cx="4566364" cy="198829"/>
              <a:chOff x="0" y="0"/>
              <a:chExt cx="901998" cy="39275"/>
            </a:xfrm>
          </p:grpSpPr>
          <p:sp>
            <p:nvSpPr>
              <p:cNvPr name="Freeform 11" id="11"/>
              <p:cNvSpPr/>
              <p:nvPr/>
            </p:nvSpPr>
            <p:spPr>
              <a:xfrm>
                <a:off x="0" y="0"/>
                <a:ext cx="901998" cy="39275"/>
              </a:xfrm>
              <a:custGeom>
                <a:avLst/>
                <a:gdLst/>
                <a:ahLst/>
                <a:cxnLst/>
                <a:rect r="r" b="b" t="t" l="l"/>
                <a:pathLst>
                  <a:path h="39275" w="901998">
                    <a:moveTo>
                      <a:pt x="0" y="0"/>
                    </a:moveTo>
                    <a:lnTo>
                      <a:pt x="901998" y="0"/>
                    </a:lnTo>
                    <a:lnTo>
                      <a:pt x="901998" y="39275"/>
                    </a:lnTo>
                    <a:lnTo>
                      <a:pt x="0" y="39275"/>
                    </a:lnTo>
                    <a:close/>
                  </a:path>
                </a:pathLst>
              </a:custGeom>
              <a:solidFill>
                <a:srgbClr val="10B981"/>
              </a:solidFill>
            </p:spPr>
          </p:sp>
          <p:sp>
            <p:nvSpPr>
              <p:cNvPr name="TextBox 12" id="12"/>
              <p:cNvSpPr txBox="true"/>
              <p:nvPr/>
            </p:nvSpPr>
            <p:spPr>
              <a:xfrm>
                <a:off x="0" y="-28575"/>
                <a:ext cx="812800" cy="841375"/>
              </a:xfrm>
              <a:prstGeom prst="rect">
                <a:avLst/>
              </a:prstGeom>
            </p:spPr>
            <p:txBody>
              <a:bodyPr anchor="ctr" rtlCol="false" tIns="50800" lIns="50800" bIns="50800" rIns="50800"/>
              <a:lstStyle/>
              <a:p>
                <a:pPr algn="ctr">
                  <a:lnSpc>
                    <a:spcPts val="1950"/>
                  </a:lnSpc>
                </a:pPr>
              </a:p>
            </p:txBody>
          </p:sp>
        </p:grpSp>
        <p:sp>
          <p:nvSpPr>
            <p:cNvPr name="AutoShape 13" id="13"/>
            <p:cNvSpPr/>
            <p:nvPr/>
          </p:nvSpPr>
          <p:spPr>
            <a:xfrm rot="0">
              <a:off x="0" y="1179370"/>
              <a:ext cx="4566364" cy="0"/>
            </a:xfrm>
            <a:prstGeom prst="line">
              <a:avLst/>
            </a:prstGeom>
            <a:ln cap="flat" w="12700">
              <a:solidFill>
                <a:srgbClr val="AEADBD"/>
              </a:solidFill>
              <a:prstDash val="solid"/>
              <a:headEnd type="none" len="sm" w="sm"/>
              <a:tailEnd type="none" len="sm" w="sm"/>
            </a:ln>
          </p:spPr>
        </p:sp>
        <p:sp>
          <p:nvSpPr>
            <p:cNvPr name="AutoShape 14" id="14"/>
            <p:cNvSpPr/>
            <p:nvPr/>
          </p:nvSpPr>
          <p:spPr>
            <a:xfrm rot="0">
              <a:off x="0" y="1756299"/>
              <a:ext cx="4566364" cy="0"/>
            </a:xfrm>
            <a:prstGeom prst="line">
              <a:avLst/>
            </a:prstGeom>
            <a:ln cap="flat" w="12700">
              <a:solidFill>
                <a:srgbClr val="AEADBD"/>
              </a:solidFill>
              <a:prstDash val="solid"/>
              <a:headEnd type="none" len="sm" w="sm"/>
              <a:tailEnd type="none" len="sm" w="sm"/>
            </a:ln>
          </p:spPr>
        </p:sp>
        <p:sp>
          <p:nvSpPr>
            <p:cNvPr name="AutoShape 15" id="15"/>
            <p:cNvSpPr/>
            <p:nvPr/>
          </p:nvSpPr>
          <p:spPr>
            <a:xfrm rot="0">
              <a:off x="0" y="2333227"/>
              <a:ext cx="4566364" cy="0"/>
            </a:xfrm>
            <a:prstGeom prst="line">
              <a:avLst/>
            </a:prstGeom>
            <a:ln cap="flat" w="12700">
              <a:solidFill>
                <a:srgbClr val="AEADBD"/>
              </a:solidFill>
              <a:prstDash val="solid"/>
              <a:headEnd type="none" len="sm" w="sm"/>
              <a:tailEnd type="none" len="sm" w="sm"/>
            </a:ln>
          </p:spPr>
        </p:sp>
        <p:sp>
          <p:nvSpPr>
            <p:cNvPr name="AutoShape 16" id="16"/>
            <p:cNvSpPr/>
            <p:nvPr/>
          </p:nvSpPr>
          <p:spPr>
            <a:xfrm rot="0">
              <a:off x="0" y="2910156"/>
              <a:ext cx="4566364" cy="0"/>
            </a:xfrm>
            <a:prstGeom prst="line">
              <a:avLst/>
            </a:prstGeom>
            <a:ln cap="flat" w="12700">
              <a:solidFill>
                <a:srgbClr val="AEADBD"/>
              </a:solidFill>
              <a:prstDash val="solid"/>
              <a:headEnd type="none" len="sm" w="sm"/>
              <a:tailEnd type="none" len="sm" w="sm"/>
            </a:ln>
          </p:spPr>
        </p:sp>
        <p:sp>
          <p:nvSpPr>
            <p:cNvPr name="AutoShape 17" id="17"/>
            <p:cNvSpPr/>
            <p:nvPr/>
          </p:nvSpPr>
          <p:spPr>
            <a:xfrm rot="0">
              <a:off x="0" y="3487084"/>
              <a:ext cx="4566364" cy="0"/>
            </a:xfrm>
            <a:prstGeom prst="line">
              <a:avLst/>
            </a:prstGeom>
            <a:ln cap="flat" w="12700">
              <a:solidFill>
                <a:srgbClr val="AEADBD"/>
              </a:solidFill>
              <a:prstDash val="solid"/>
              <a:headEnd type="none" len="sm" w="sm"/>
              <a:tailEnd type="none" len="sm" w="sm"/>
            </a:ln>
          </p:spPr>
        </p:sp>
        <p:sp>
          <p:nvSpPr>
            <p:cNvPr name="AutoShape 18" id="18"/>
            <p:cNvSpPr/>
            <p:nvPr/>
          </p:nvSpPr>
          <p:spPr>
            <a:xfrm rot="0">
              <a:off x="0" y="4064013"/>
              <a:ext cx="4566364" cy="0"/>
            </a:xfrm>
            <a:prstGeom prst="line">
              <a:avLst/>
            </a:prstGeom>
            <a:ln cap="flat" w="12700">
              <a:solidFill>
                <a:srgbClr val="AEADBD"/>
              </a:solidFill>
              <a:prstDash val="solid"/>
              <a:headEnd type="none" len="sm" w="sm"/>
              <a:tailEnd type="none" len="sm" w="sm"/>
            </a:ln>
          </p:spPr>
        </p:sp>
        <p:sp>
          <p:nvSpPr>
            <p:cNvPr name="TextBox 19" id="19"/>
            <p:cNvSpPr txBox="true"/>
            <p:nvPr/>
          </p:nvSpPr>
          <p:spPr>
            <a:xfrm rot="0">
              <a:off x="214967" y="166637"/>
              <a:ext cx="650280" cy="342688"/>
            </a:xfrm>
            <a:prstGeom prst="rect">
              <a:avLst/>
            </a:prstGeom>
          </p:spPr>
          <p:txBody>
            <a:bodyPr anchor="t" rtlCol="false" tIns="0" lIns="0" bIns="0" rIns="0">
              <a:spAutoFit/>
            </a:bodyPr>
            <a:lstStyle/>
            <a:p>
              <a:pPr algn="ctr">
                <a:lnSpc>
                  <a:spcPts val="2239"/>
                </a:lnSpc>
              </a:pPr>
              <a:r>
                <a:rPr lang="en-US" sz="1599">
                  <a:solidFill>
                    <a:srgbClr val="FFFFFF"/>
                  </a:solidFill>
                  <a:latin typeface="Roboto Mono Regular Bold"/>
                </a:rPr>
                <a:t>User</a:t>
              </a:r>
            </a:p>
          </p:txBody>
        </p:sp>
        <p:sp>
          <p:nvSpPr>
            <p:cNvPr name="TextBox 20" id="20"/>
            <p:cNvSpPr txBox="true"/>
            <p:nvPr/>
          </p:nvSpPr>
          <p:spPr>
            <a:xfrm rot="0">
              <a:off x="214967" y="757306"/>
              <a:ext cx="1706562"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authProvider</a:t>
              </a:r>
            </a:p>
          </p:txBody>
        </p:sp>
        <p:sp>
          <p:nvSpPr>
            <p:cNvPr name="TextBox 21" id="21"/>
            <p:cNvSpPr txBox="true"/>
            <p:nvPr/>
          </p:nvSpPr>
          <p:spPr>
            <a:xfrm rot="0">
              <a:off x="214967" y="1292537"/>
              <a:ext cx="711200"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email</a:t>
              </a:r>
            </a:p>
          </p:txBody>
        </p:sp>
        <p:sp>
          <p:nvSpPr>
            <p:cNvPr name="TextBox 22" id="22"/>
            <p:cNvSpPr txBox="true"/>
            <p:nvPr/>
          </p:nvSpPr>
          <p:spPr>
            <a:xfrm rot="0">
              <a:off x="214967" y="1882166"/>
              <a:ext cx="568920"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name</a:t>
              </a:r>
            </a:p>
          </p:txBody>
        </p:sp>
        <p:sp>
          <p:nvSpPr>
            <p:cNvPr name="TextBox 23" id="23"/>
            <p:cNvSpPr txBox="true"/>
            <p:nvPr/>
          </p:nvSpPr>
          <p:spPr>
            <a:xfrm rot="0">
              <a:off x="214967" y="2444352"/>
              <a:ext cx="426641"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uid</a:t>
              </a:r>
            </a:p>
          </p:txBody>
        </p:sp>
        <p:sp>
          <p:nvSpPr>
            <p:cNvPr name="TextBox 24" id="24"/>
            <p:cNvSpPr txBox="true"/>
            <p:nvPr/>
          </p:nvSpPr>
          <p:spPr>
            <a:xfrm rot="0">
              <a:off x="214967" y="3010623"/>
              <a:ext cx="2133203"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Bold"/>
                </a:rPr>
                <a:t>solvedTestCases</a:t>
              </a:r>
            </a:p>
          </p:txBody>
        </p:sp>
        <p:sp>
          <p:nvSpPr>
            <p:cNvPr name="TextBox 25" id="25"/>
            <p:cNvSpPr txBox="true"/>
            <p:nvPr/>
          </p:nvSpPr>
          <p:spPr>
            <a:xfrm rot="0">
              <a:off x="214967" y="3623609"/>
              <a:ext cx="1422202"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highlights</a:t>
              </a:r>
            </a:p>
          </p:txBody>
        </p:sp>
        <p:sp>
          <p:nvSpPr>
            <p:cNvPr name="TextBox 26" id="26"/>
            <p:cNvSpPr txBox="true"/>
            <p:nvPr/>
          </p:nvSpPr>
          <p:spPr>
            <a:xfrm rot="0">
              <a:off x="214967" y="4187838"/>
              <a:ext cx="1848842"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userTestCases</a:t>
              </a:r>
            </a:p>
          </p:txBody>
        </p:sp>
        <p:sp>
          <p:nvSpPr>
            <p:cNvPr name="TextBox 27" id="27"/>
            <p:cNvSpPr txBox="true"/>
            <p:nvPr/>
          </p:nvSpPr>
          <p:spPr>
            <a:xfrm rot="0">
              <a:off x="2772921" y="729087"/>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28" id="28"/>
            <p:cNvSpPr txBox="true"/>
            <p:nvPr/>
          </p:nvSpPr>
          <p:spPr>
            <a:xfrm rot="0">
              <a:off x="2772921" y="1300842"/>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29" id="29"/>
            <p:cNvSpPr txBox="true"/>
            <p:nvPr/>
          </p:nvSpPr>
          <p:spPr>
            <a:xfrm rot="0">
              <a:off x="2772921" y="1872597"/>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30" id="30"/>
            <p:cNvSpPr txBox="true"/>
            <p:nvPr/>
          </p:nvSpPr>
          <p:spPr>
            <a:xfrm rot="0">
              <a:off x="2772921" y="2444352"/>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31" id="31"/>
            <p:cNvSpPr txBox="true"/>
            <p:nvPr/>
          </p:nvSpPr>
          <p:spPr>
            <a:xfrm rot="0">
              <a:off x="2772921" y="3016108"/>
              <a:ext cx="113784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Bold"/>
                </a:rPr>
                <a:t>string[]</a:t>
              </a:r>
            </a:p>
          </p:txBody>
        </p:sp>
        <p:sp>
          <p:nvSpPr>
            <p:cNvPr name="TextBox 32" id="32"/>
            <p:cNvSpPr txBox="true"/>
            <p:nvPr/>
          </p:nvSpPr>
          <p:spPr>
            <a:xfrm rot="0">
              <a:off x="2772921" y="3587863"/>
              <a:ext cx="15644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Highlight[]</a:t>
              </a:r>
            </a:p>
          </p:txBody>
        </p:sp>
        <p:sp>
          <p:nvSpPr>
            <p:cNvPr name="TextBox 33" id="33"/>
            <p:cNvSpPr txBox="true"/>
            <p:nvPr/>
          </p:nvSpPr>
          <p:spPr>
            <a:xfrm rot="0">
              <a:off x="2772921" y="4213238"/>
              <a:ext cx="1422202"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TestCase[]</a:t>
              </a:r>
            </a:p>
          </p:txBody>
        </p:sp>
        <p:sp>
          <p:nvSpPr>
            <p:cNvPr name="AutoShape 34" id="34"/>
            <p:cNvSpPr/>
            <p:nvPr/>
          </p:nvSpPr>
          <p:spPr>
            <a:xfrm rot="0">
              <a:off x="0" y="4707726"/>
              <a:ext cx="4566364" cy="0"/>
            </a:xfrm>
            <a:prstGeom prst="line">
              <a:avLst/>
            </a:prstGeom>
            <a:ln cap="flat" w="12700">
              <a:solidFill>
                <a:srgbClr val="AEADBD"/>
              </a:solidFill>
              <a:prstDash val="solid"/>
              <a:headEnd type="none" len="sm" w="sm"/>
              <a:tailEnd type="none" len="sm" w="sm"/>
            </a:ln>
          </p:spPr>
        </p:sp>
        <p:sp>
          <p:nvSpPr>
            <p:cNvPr name="TextBox 35" id="35"/>
            <p:cNvSpPr txBox="true"/>
            <p:nvPr/>
          </p:nvSpPr>
          <p:spPr>
            <a:xfrm rot="0">
              <a:off x="214967" y="4806151"/>
              <a:ext cx="2068215" cy="311362"/>
            </a:xfrm>
            <a:prstGeom prst="rect">
              <a:avLst/>
            </a:prstGeom>
          </p:spPr>
          <p:txBody>
            <a:bodyPr anchor="t" rtlCol="false" tIns="0" lIns="0" bIns="0" rIns="0">
              <a:spAutoFit/>
            </a:bodyPr>
            <a:lstStyle/>
            <a:p>
              <a:pPr algn="ctr">
                <a:lnSpc>
                  <a:spcPts val="1960"/>
                </a:lnSpc>
                <a:spcBef>
                  <a:spcPct val="0"/>
                </a:spcBef>
              </a:pPr>
              <a:r>
                <a:rPr lang="en-US" sz="1400">
                  <a:solidFill>
                    <a:srgbClr val="000000"/>
                  </a:solidFill>
                  <a:latin typeface="Roboto Mono Regular"/>
                </a:rPr>
                <a:t>usedParsonsIds</a:t>
              </a:r>
            </a:p>
          </p:txBody>
        </p:sp>
        <p:sp>
          <p:nvSpPr>
            <p:cNvPr name="TextBox 36" id="36"/>
            <p:cNvSpPr txBox="true"/>
            <p:nvPr/>
          </p:nvSpPr>
          <p:spPr>
            <a:xfrm rot="0">
              <a:off x="2772921" y="4806151"/>
              <a:ext cx="113784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grpSp>
      <p:sp>
        <p:nvSpPr>
          <p:cNvPr name="TextBox 37" id="37"/>
          <p:cNvSpPr txBox="true"/>
          <p:nvPr/>
        </p:nvSpPr>
        <p:spPr>
          <a:xfrm rot="0">
            <a:off x="10287000" y="9001125"/>
            <a:ext cx="6972300" cy="257175"/>
          </a:xfrm>
          <a:prstGeom prst="rect">
            <a:avLst/>
          </a:prstGeom>
        </p:spPr>
        <p:txBody>
          <a:bodyPr anchor="t" rtlCol="false" tIns="0" lIns="0" bIns="0" rIns="0">
            <a:spAutoFit/>
          </a:bodyPr>
          <a:lstStyle/>
          <a:p>
            <a:pPr algn="r" marL="0" indent="0" lvl="0">
              <a:lnSpc>
                <a:spcPts val="1950"/>
              </a:lnSpc>
              <a:spcBef>
                <a:spcPct val="0"/>
              </a:spcBef>
            </a:pPr>
            <a:r>
              <a:rPr lang="en-US" sz="1500" spc="15">
                <a:solidFill>
                  <a:srgbClr val="000000"/>
                </a:solidFill>
                <a:latin typeface="Telegraf Bold"/>
              </a:rPr>
              <a:t>Yulia Pechorina</a:t>
            </a:r>
          </a:p>
        </p:txBody>
      </p:sp>
      <p:grpSp>
        <p:nvGrpSpPr>
          <p:cNvPr name="Group 38" id="38"/>
          <p:cNvGrpSpPr/>
          <p:nvPr/>
        </p:nvGrpSpPr>
        <p:grpSpPr>
          <a:xfrm rot="0">
            <a:off x="13034281" y="1359151"/>
            <a:ext cx="4225019" cy="2242092"/>
            <a:chOff x="0" y="0"/>
            <a:chExt cx="5633359" cy="2989456"/>
          </a:xfrm>
        </p:grpSpPr>
        <p:grpSp>
          <p:nvGrpSpPr>
            <p:cNvPr name="Group 39" id="39"/>
            <p:cNvGrpSpPr/>
            <p:nvPr/>
          </p:nvGrpSpPr>
          <p:grpSpPr>
            <a:xfrm rot="0">
              <a:off x="0" y="0"/>
              <a:ext cx="5633359" cy="2989456"/>
              <a:chOff x="0" y="0"/>
              <a:chExt cx="1961521" cy="1040921"/>
            </a:xfrm>
          </p:grpSpPr>
          <p:sp>
            <p:nvSpPr>
              <p:cNvPr name="Freeform 40" id="40"/>
              <p:cNvSpPr/>
              <p:nvPr/>
            </p:nvSpPr>
            <p:spPr>
              <a:xfrm>
                <a:off x="0" y="0"/>
                <a:ext cx="1961522" cy="1040921"/>
              </a:xfrm>
              <a:custGeom>
                <a:avLst/>
                <a:gdLst/>
                <a:ahLst/>
                <a:cxnLst/>
                <a:rect r="r" b="b" t="t" l="l"/>
                <a:pathLst>
                  <a:path h="1040921" w="1961522">
                    <a:moveTo>
                      <a:pt x="1837061" y="1040921"/>
                    </a:moveTo>
                    <a:lnTo>
                      <a:pt x="124460" y="1040921"/>
                    </a:lnTo>
                    <a:cubicBezTo>
                      <a:pt x="55880" y="1040921"/>
                      <a:pt x="0" y="985041"/>
                      <a:pt x="0" y="916461"/>
                    </a:cubicBezTo>
                    <a:lnTo>
                      <a:pt x="0" y="124460"/>
                    </a:lnTo>
                    <a:cubicBezTo>
                      <a:pt x="0" y="55880"/>
                      <a:pt x="55880" y="0"/>
                      <a:pt x="124460" y="0"/>
                    </a:cubicBezTo>
                    <a:lnTo>
                      <a:pt x="1837062" y="0"/>
                    </a:lnTo>
                    <a:cubicBezTo>
                      <a:pt x="1905641" y="0"/>
                      <a:pt x="1961522" y="55880"/>
                      <a:pt x="1961522" y="124460"/>
                    </a:cubicBezTo>
                    <a:lnTo>
                      <a:pt x="1961522" y="916461"/>
                    </a:lnTo>
                    <a:cubicBezTo>
                      <a:pt x="1961522" y="985041"/>
                      <a:pt x="1905641" y="1040921"/>
                      <a:pt x="1837062" y="1040921"/>
                    </a:cubicBezTo>
                    <a:close/>
                  </a:path>
                </a:pathLst>
              </a:custGeom>
              <a:solidFill>
                <a:srgbClr val="F1F0FF"/>
              </a:solidFill>
            </p:spPr>
          </p:sp>
        </p:grpSp>
        <p:grpSp>
          <p:nvGrpSpPr>
            <p:cNvPr name="Group 41" id="41"/>
            <p:cNvGrpSpPr/>
            <p:nvPr/>
          </p:nvGrpSpPr>
          <p:grpSpPr>
            <a:xfrm rot="0">
              <a:off x="0" y="0"/>
              <a:ext cx="5633359" cy="528925"/>
              <a:chOff x="0" y="0"/>
              <a:chExt cx="7033646" cy="660400"/>
            </a:xfrm>
          </p:grpSpPr>
          <p:sp>
            <p:nvSpPr>
              <p:cNvPr name="Freeform 42" id="42"/>
              <p:cNvSpPr/>
              <p:nvPr/>
            </p:nvSpPr>
            <p:spPr>
              <a:xfrm>
                <a:off x="0" y="0"/>
                <a:ext cx="7033646" cy="660400"/>
              </a:xfrm>
              <a:custGeom>
                <a:avLst/>
                <a:gdLst/>
                <a:ahLst/>
                <a:cxnLst/>
                <a:rect r="r" b="b" t="t" l="l"/>
                <a:pathLst>
                  <a:path h="660400" w="7033646">
                    <a:moveTo>
                      <a:pt x="6909186" y="660400"/>
                    </a:moveTo>
                    <a:lnTo>
                      <a:pt x="124460" y="660400"/>
                    </a:lnTo>
                    <a:cubicBezTo>
                      <a:pt x="55880" y="660400"/>
                      <a:pt x="0" y="604520"/>
                      <a:pt x="0" y="535940"/>
                    </a:cubicBezTo>
                    <a:lnTo>
                      <a:pt x="0" y="124460"/>
                    </a:lnTo>
                    <a:cubicBezTo>
                      <a:pt x="0" y="55880"/>
                      <a:pt x="55880" y="0"/>
                      <a:pt x="124460" y="0"/>
                    </a:cubicBezTo>
                    <a:lnTo>
                      <a:pt x="6909186" y="0"/>
                    </a:lnTo>
                    <a:cubicBezTo>
                      <a:pt x="6977766" y="0"/>
                      <a:pt x="7033646" y="55880"/>
                      <a:pt x="7033646" y="124460"/>
                    </a:cubicBezTo>
                    <a:lnTo>
                      <a:pt x="7033646" y="535940"/>
                    </a:lnTo>
                    <a:cubicBezTo>
                      <a:pt x="7033646" y="604520"/>
                      <a:pt x="6977766" y="660400"/>
                      <a:pt x="6909186" y="660400"/>
                    </a:cubicBezTo>
                    <a:close/>
                  </a:path>
                </a:pathLst>
              </a:custGeom>
              <a:solidFill>
                <a:srgbClr val="10B981"/>
              </a:solidFill>
            </p:spPr>
          </p:sp>
        </p:grpSp>
        <p:grpSp>
          <p:nvGrpSpPr>
            <p:cNvPr name="Group 43" id="43"/>
            <p:cNvGrpSpPr/>
            <p:nvPr/>
          </p:nvGrpSpPr>
          <p:grpSpPr>
            <a:xfrm rot="0">
              <a:off x="0" y="442739"/>
              <a:ext cx="5633359" cy="185600"/>
              <a:chOff x="0" y="0"/>
              <a:chExt cx="1112762" cy="36662"/>
            </a:xfrm>
          </p:grpSpPr>
          <p:sp>
            <p:nvSpPr>
              <p:cNvPr name="Freeform 44" id="44"/>
              <p:cNvSpPr/>
              <p:nvPr/>
            </p:nvSpPr>
            <p:spPr>
              <a:xfrm>
                <a:off x="0" y="0"/>
                <a:ext cx="1112762" cy="36662"/>
              </a:xfrm>
              <a:custGeom>
                <a:avLst/>
                <a:gdLst/>
                <a:ahLst/>
                <a:cxnLst/>
                <a:rect r="r" b="b" t="t" l="l"/>
                <a:pathLst>
                  <a:path h="36662" w="1112762">
                    <a:moveTo>
                      <a:pt x="0" y="0"/>
                    </a:moveTo>
                    <a:lnTo>
                      <a:pt x="1112762" y="0"/>
                    </a:lnTo>
                    <a:lnTo>
                      <a:pt x="1112762" y="36662"/>
                    </a:lnTo>
                    <a:lnTo>
                      <a:pt x="0" y="36662"/>
                    </a:lnTo>
                    <a:close/>
                  </a:path>
                </a:pathLst>
              </a:custGeom>
              <a:solidFill>
                <a:srgbClr val="10B981"/>
              </a:solidFill>
            </p:spPr>
          </p:sp>
          <p:sp>
            <p:nvSpPr>
              <p:cNvPr name="TextBox 45" id="45"/>
              <p:cNvSpPr txBox="true"/>
              <p:nvPr/>
            </p:nvSpPr>
            <p:spPr>
              <a:xfrm>
                <a:off x="0" y="-28575"/>
                <a:ext cx="812800" cy="841375"/>
              </a:xfrm>
              <a:prstGeom prst="rect">
                <a:avLst/>
              </a:prstGeom>
            </p:spPr>
            <p:txBody>
              <a:bodyPr anchor="ctr" rtlCol="false" tIns="50800" lIns="50800" bIns="50800" rIns="50800"/>
              <a:lstStyle/>
              <a:p>
                <a:pPr algn="ctr">
                  <a:lnSpc>
                    <a:spcPts val="1950"/>
                  </a:lnSpc>
                </a:pPr>
              </a:p>
            </p:txBody>
          </p:sp>
        </p:grpSp>
        <p:sp>
          <p:nvSpPr>
            <p:cNvPr name="AutoShape 46" id="46"/>
            <p:cNvSpPr/>
            <p:nvPr/>
          </p:nvSpPr>
          <p:spPr>
            <a:xfrm rot="0">
              <a:off x="0" y="1179370"/>
              <a:ext cx="5633359" cy="0"/>
            </a:xfrm>
            <a:prstGeom prst="line">
              <a:avLst/>
            </a:prstGeom>
            <a:ln cap="flat" w="12700">
              <a:solidFill>
                <a:srgbClr val="AEADBD"/>
              </a:solidFill>
              <a:prstDash val="solid"/>
              <a:headEnd type="none" len="sm" w="sm"/>
              <a:tailEnd type="none" len="sm" w="sm"/>
            </a:ln>
          </p:spPr>
        </p:sp>
        <p:sp>
          <p:nvSpPr>
            <p:cNvPr name="AutoShape 47" id="47"/>
            <p:cNvSpPr/>
            <p:nvPr/>
          </p:nvSpPr>
          <p:spPr>
            <a:xfrm rot="0">
              <a:off x="0" y="1756299"/>
              <a:ext cx="5633359" cy="0"/>
            </a:xfrm>
            <a:prstGeom prst="line">
              <a:avLst/>
            </a:prstGeom>
            <a:ln cap="flat" w="12700">
              <a:solidFill>
                <a:srgbClr val="AEADBD"/>
              </a:solidFill>
              <a:prstDash val="solid"/>
              <a:headEnd type="none" len="sm" w="sm"/>
              <a:tailEnd type="none" len="sm" w="sm"/>
            </a:ln>
          </p:spPr>
        </p:sp>
        <p:sp>
          <p:nvSpPr>
            <p:cNvPr name="AutoShape 48" id="48"/>
            <p:cNvSpPr/>
            <p:nvPr/>
          </p:nvSpPr>
          <p:spPr>
            <a:xfrm rot="0">
              <a:off x="0" y="2333227"/>
              <a:ext cx="5633359" cy="0"/>
            </a:xfrm>
            <a:prstGeom prst="line">
              <a:avLst/>
            </a:prstGeom>
            <a:ln cap="flat" w="12700">
              <a:solidFill>
                <a:srgbClr val="AEADBD"/>
              </a:solidFill>
              <a:prstDash val="solid"/>
              <a:headEnd type="none" len="sm" w="sm"/>
              <a:tailEnd type="none" len="sm" w="sm"/>
            </a:ln>
          </p:spPr>
        </p:sp>
        <p:sp>
          <p:nvSpPr>
            <p:cNvPr name="TextBox 49" id="49"/>
            <p:cNvSpPr txBox="true"/>
            <p:nvPr/>
          </p:nvSpPr>
          <p:spPr>
            <a:xfrm rot="0">
              <a:off x="214967" y="163793"/>
              <a:ext cx="1300559" cy="342688"/>
            </a:xfrm>
            <a:prstGeom prst="rect">
              <a:avLst/>
            </a:prstGeom>
          </p:spPr>
          <p:txBody>
            <a:bodyPr anchor="t" rtlCol="false" tIns="0" lIns="0" bIns="0" rIns="0">
              <a:spAutoFit/>
            </a:bodyPr>
            <a:lstStyle/>
            <a:p>
              <a:pPr algn="ctr">
                <a:lnSpc>
                  <a:spcPts val="2239"/>
                </a:lnSpc>
              </a:pPr>
              <a:r>
                <a:rPr lang="en-US" sz="1599">
                  <a:solidFill>
                    <a:srgbClr val="FFFFFF"/>
                  </a:solidFill>
                  <a:latin typeface="Roboto Mono Regular Bold"/>
                </a:rPr>
                <a:t>Question</a:t>
              </a:r>
            </a:p>
          </p:txBody>
        </p:sp>
        <p:sp>
          <p:nvSpPr>
            <p:cNvPr name="TextBox 50" id="50"/>
            <p:cNvSpPr txBox="true"/>
            <p:nvPr/>
          </p:nvSpPr>
          <p:spPr>
            <a:xfrm rot="0">
              <a:off x="214967" y="757306"/>
              <a:ext cx="568920"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a:rPr>
                <a:t>text</a:t>
              </a:r>
            </a:p>
          </p:txBody>
        </p:sp>
        <p:sp>
          <p:nvSpPr>
            <p:cNvPr name="TextBox 51" id="51"/>
            <p:cNvSpPr txBox="true"/>
            <p:nvPr/>
          </p:nvSpPr>
          <p:spPr>
            <a:xfrm rot="0">
              <a:off x="214967" y="1292537"/>
              <a:ext cx="1279922"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a:rPr>
                <a:t>testCases</a:t>
              </a:r>
            </a:p>
          </p:txBody>
        </p:sp>
        <p:sp>
          <p:nvSpPr>
            <p:cNvPr name="TextBox 52" id="52"/>
            <p:cNvSpPr txBox="true"/>
            <p:nvPr/>
          </p:nvSpPr>
          <p:spPr>
            <a:xfrm rot="0">
              <a:off x="214967" y="1882166"/>
              <a:ext cx="2275681"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a:rPr>
                <a:t>defaultListItems</a:t>
              </a:r>
            </a:p>
          </p:txBody>
        </p:sp>
        <p:sp>
          <p:nvSpPr>
            <p:cNvPr name="TextBox 53" id="53"/>
            <p:cNvSpPr txBox="true"/>
            <p:nvPr/>
          </p:nvSpPr>
          <p:spPr>
            <a:xfrm rot="0">
              <a:off x="214967" y="2444352"/>
              <a:ext cx="1564481" cy="311362"/>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Roboto Mono Regular"/>
                </a:rPr>
                <a:t>defaultFile</a:t>
              </a:r>
            </a:p>
          </p:txBody>
        </p:sp>
        <p:sp>
          <p:nvSpPr>
            <p:cNvPr name="TextBox 54" id="54"/>
            <p:cNvSpPr txBox="true"/>
            <p:nvPr/>
          </p:nvSpPr>
          <p:spPr>
            <a:xfrm rot="0">
              <a:off x="2842513" y="729087"/>
              <a:ext cx="853281"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string</a:t>
              </a:r>
            </a:p>
          </p:txBody>
        </p:sp>
        <p:sp>
          <p:nvSpPr>
            <p:cNvPr name="TextBox 55" id="55"/>
            <p:cNvSpPr txBox="true"/>
            <p:nvPr/>
          </p:nvSpPr>
          <p:spPr>
            <a:xfrm rot="0">
              <a:off x="2842513" y="1300842"/>
              <a:ext cx="2559844"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Map&lt;string,string&gt;</a:t>
              </a:r>
            </a:p>
          </p:txBody>
        </p:sp>
        <p:sp>
          <p:nvSpPr>
            <p:cNvPr name="TextBox 56" id="56"/>
            <p:cNvSpPr txBox="true"/>
            <p:nvPr/>
          </p:nvSpPr>
          <p:spPr>
            <a:xfrm rot="0">
              <a:off x="2842513" y="1872597"/>
              <a:ext cx="1422202"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Bold"/>
                </a:rPr>
                <a:t>ListItem[]</a:t>
              </a:r>
            </a:p>
          </p:txBody>
        </p:sp>
        <p:sp>
          <p:nvSpPr>
            <p:cNvPr name="TextBox 57" id="57"/>
            <p:cNvSpPr txBox="true"/>
            <p:nvPr/>
          </p:nvSpPr>
          <p:spPr>
            <a:xfrm rot="0">
              <a:off x="2842513" y="2444352"/>
              <a:ext cx="568920" cy="311362"/>
            </a:xfrm>
            <a:prstGeom prst="rect">
              <a:avLst/>
            </a:prstGeom>
          </p:spPr>
          <p:txBody>
            <a:bodyPr anchor="t" rtlCol="false" tIns="0" lIns="0" bIns="0" rIns="0">
              <a:spAutoFit/>
            </a:bodyPr>
            <a:lstStyle/>
            <a:p>
              <a:pPr algn="ctr">
                <a:lnSpc>
                  <a:spcPts val="1960"/>
                </a:lnSpc>
                <a:spcBef>
                  <a:spcPct val="0"/>
                </a:spcBef>
              </a:pPr>
              <a:r>
                <a:rPr lang="en-US" sz="1400">
                  <a:solidFill>
                    <a:srgbClr val="10B981"/>
                  </a:solidFill>
                  <a:latin typeface="Roboto Mono Regular"/>
                </a:rPr>
                <a:t>File</a:t>
              </a:r>
            </a:p>
          </p:txBody>
        </p:sp>
      </p:grpSp>
      <p:sp>
        <p:nvSpPr>
          <p:cNvPr name="TextBox 58" id="58"/>
          <p:cNvSpPr txBox="true"/>
          <p:nvPr/>
        </p:nvSpPr>
        <p:spPr>
          <a:xfrm rot="0">
            <a:off x="2171700" y="5907530"/>
            <a:ext cx="9598883" cy="1289685"/>
          </a:xfrm>
          <a:prstGeom prst="rect">
            <a:avLst/>
          </a:prstGeom>
        </p:spPr>
        <p:txBody>
          <a:bodyPr anchor="t" rtlCol="false" tIns="0" lIns="0" bIns="0" rIns="0">
            <a:spAutoFit/>
          </a:bodyPr>
          <a:lstStyle/>
          <a:p>
            <a:pPr marL="777240" indent="-388620" lvl="1">
              <a:lnSpc>
                <a:spcPts val="5040"/>
              </a:lnSpc>
              <a:buFont typeface="Arial"/>
              <a:buChar char="•"/>
            </a:pPr>
            <a:r>
              <a:rPr lang="en-US" sz="3600">
                <a:solidFill>
                  <a:srgbClr val="000000"/>
                </a:solidFill>
                <a:latin typeface="Telegraf"/>
              </a:rPr>
              <a:t>A user's solved test cases are stored in a User document's </a:t>
            </a:r>
            <a:r>
              <a:rPr lang="en-US" sz="3600">
                <a:solidFill>
                  <a:srgbClr val="000000"/>
                </a:solidFill>
                <a:latin typeface="Telegraf Bold"/>
              </a:rPr>
              <a:t>solvedTestCases</a:t>
            </a:r>
            <a:r>
              <a:rPr lang="en-US" sz="3600">
                <a:solidFill>
                  <a:srgbClr val="000000"/>
                </a:solidFill>
                <a:latin typeface="Telegraf"/>
              </a:rPr>
              <a:t> field.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DAFGWQ1RHBQ</dc:identifier>
  <dcterms:modified xsi:type="dcterms:W3CDTF">2011-08-01T06:04:30Z</dcterms:modified>
  <cp:revision>1</cp:revision>
  <dc:title>Mid-year Progress Video</dc:title>
</cp:coreProperties>
</file>

<file path=docProps/thumbnail.jpeg>
</file>